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63" r:id="rId3"/>
    <p:sldId id="264" r:id="rId4"/>
    <p:sldId id="265" r:id="rId5"/>
    <p:sldId id="266" r:id="rId6"/>
    <p:sldId id="276" r:id="rId7"/>
    <p:sldId id="268" r:id="rId8"/>
    <p:sldId id="270" r:id="rId9"/>
    <p:sldId id="277" r:id="rId10"/>
    <p:sldId id="269" r:id="rId11"/>
    <p:sldId id="278" r:id="rId12"/>
    <p:sldId id="279" r:id="rId13"/>
    <p:sldId id="280" r:id="rId14"/>
    <p:sldId id="267" r:id="rId15"/>
    <p:sldId id="282" r:id="rId16"/>
    <p:sldId id="281" r:id="rId17"/>
    <p:sldId id="283" r:id="rId18"/>
    <p:sldId id="284" r:id="rId19"/>
    <p:sldId id="302" r:id="rId20"/>
    <p:sldId id="285" r:id="rId21"/>
    <p:sldId id="286" r:id="rId22"/>
    <p:sldId id="287" r:id="rId23"/>
    <p:sldId id="288" r:id="rId24"/>
    <p:sldId id="303" r:id="rId25"/>
    <p:sldId id="304" r:id="rId26"/>
    <p:sldId id="289" r:id="rId27"/>
    <p:sldId id="290" r:id="rId28"/>
    <p:sldId id="291" r:id="rId29"/>
    <p:sldId id="292" r:id="rId30"/>
    <p:sldId id="293" r:id="rId31"/>
    <p:sldId id="294" r:id="rId32"/>
    <p:sldId id="297" r:id="rId33"/>
    <p:sldId id="298" r:id="rId34"/>
    <p:sldId id="299" r:id="rId35"/>
    <p:sldId id="257" r:id="rId36"/>
    <p:sldId id="301" r:id="rId37"/>
    <p:sldId id="262" r:id="rId3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9731"/>
    <a:srgbClr val="FEE2C6"/>
    <a:srgbClr val="FC8610"/>
    <a:srgbClr val="FDB063"/>
    <a:srgbClr val="F67D04"/>
    <a:srgbClr val="FC8C1C"/>
    <a:srgbClr val="EB84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74" autoAdjust="0"/>
  </p:normalViewPr>
  <p:slideViewPr>
    <p:cSldViewPr snapToGrid="0">
      <p:cViewPr varScale="1">
        <p:scale>
          <a:sx n="109" d="100"/>
          <a:sy n="109" d="100"/>
        </p:scale>
        <p:origin x="10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14893F-487B-45F7-AA60-2EA71649D047}" type="datetimeFigureOut">
              <a:rPr lang="ru-RU" smtClean="0"/>
              <a:t>19.02.2025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CA26BD-F8DB-4D97-889E-D27D6C00BAFF}" type="slidenum">
              <a:rPr lang="ru-RU" smtClean="0"/>
              <a:t>‹#›</a:t>
            </a:fld>
            <a:endParaRPr lang="ru-RU"/>
          </a:p>
        </p:txBody>
      </p:sp>
    </p:spTree>
    <p:extLst>
      <p:ext uri="{BB962C8B-B14F-4D97-AF65-F5344CB8AC3E}">
        <p14:creationId xmlns:p14="http://schemas.microsoft.com/office/powerpoint/2010/main" val="2533329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090F21BE-2FF0-46C6-854B-0ED9404C5394}" type="datetimeFigureOut">
              <a:rPr lang="ru-RU" smtClean="0"/>
              <a:t>19.02.2025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84B61A9-1E5C-45F4-BB90-E7308452F13D}" type="slidenum">
              <a:rPr lang="ru-RU" smtClean="0"/>
              <a:t>‹#›</a:t>
            </a:fld>
            <a:endParaRPr lang="ru-RU"/>
          </a:p>
        </p:txBody>
      </p:sp>
    </p:spTree>
    <p:extLst>
      <p:ext uri="{BB962C8B-B14F-4D97-AF65-F5344CB8AC3E}">
        <p14:creationId xmlns:p14="http://schemas.microsoft.com/office/powerpoint/2010/main" val="1652714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090F21BE-2FF0-46C6-854B-0ED9404C5394}" type="datetimeFigureOut">
              <a:rPr lang="ru-RU" smtClean="0"/>
              <a:t>19.02.2025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84B61A9-1E5C-45F4-BB90-E7308452F13D}" type="slidenum">
              <a:rPr lang="ru-RU" smtClean="0"/>
              <a:t>‹#›</a:t>
            </a:fld>
            <a:endParaRPr lang="ru-RU"/>
          </a:p>
        </p:txBody>
      </p:sp>
    </p:spTree>
    <p:extLst>
      <p:ext uri="{BB962C8B-B14F-4D97-AF65-F5344CB8AC3E}">
        <p14:creationId xmlns:p14="http://schemas.microsoft.com/office/powerpoint/2010/main" val="580286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090F21BE-2FF0-46C6-854B-0ED9404C5394}" type="datetimeFigureOut">
              <a:rPr lang="ru-RU" smtClean="0"/>
              <a:t>19.02.2025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84B61A9-1E5C-45F4-BB90-E7308452F13D}" type="slidenum">
              <a:rPr lang="ru-RU" smtClean="0"/>
              <a:t>‹#›</a:t>
            </a:fld>
            <a:endParaRPr lang="ru-RU"/>
          </a:p>
        </p:txBody>
      </p:sp>
    </p:spTree>
    <p:extLst>
      <p:ext uri="{BB962C8B-B14F-4D97-AF65-F5344CB8AC3E}">
        <p14:creationId xmlns:p14="http://schemas.microsoft.com/office/powerpoint/2010/main" val="1613940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090F21BE-2FF0-46C6-854B-0ED9404C5394}" type="datetimeFigureOut">
              <a:rPr lang="ru-RU" smtClean="0"/>
              <a:t>19.02.2025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84B61A9-1E5C-45F4-BB90-E7308452F13D}" type="slidenum">
              <a:rPr lang="ru-RU" smtClean="0"/>
              <a:t>‹#›</a:t>
            </a:fld>
            <a:endParaRPr lang="ru-RU"/>
          </a:p>
        </p:txBody>
      </p:sp>
    </p:spTree>
    <p:extLst>
      <p:ext uri="{BB962C8B-B14F-4D97-AF65-F5344CB8AC3E}">
        <p14:creationId xmlns:p14="http://schemas.microsoft.com/office/powerpoint/2010/main" val="1673855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090F21BE-2FF0-46C6-854B-0ED9404C5394}" type="datetimeFigureOut">
              <a:rPr lang="ru-RU" smtClean="0"/>
              <a:t>19.02.2025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84B61A9-1E5C-45F4-BB90-E7308452F13D}" type="slidenum">
              <a:rPr lang="ru-RU" smtClean="0"/>
              <a:t>‹#›</a:t>
            </a:fld>
            <a:endParaRPr lang="ru-RU"/>
          </a:p>
        </p:txBody>
      </p:sp>
    </p:spTree>
    <p:extLst>
      <p:ext uri="{BB962C8B-B14F-4D97-AF65-F5344CB8AC3E}">
        <p14:creationId xmlns:p14="http://schemas.microsoft.com/office/powerpoint/2010/main" val="1442179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090F21BE-2FF0-46C6-854B-0ED9404C5394}" type="datetimeFigureOut">
              <a:rPr lang="ru-RU" smtClean="0"/>
              <a:t>19.02.2025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84B61A9-1E5C-45F4-BB90-E7308452F13D}" type="slidenum">
              <a:rPr lang="ru-RU" smtClean="0"/>
              <a:t>‹#›</a:t>
            </a:fld>
            <a:endParaRPr lang="ru-RU"/>
          </a:p>
        </p:txBody>
      </p:sp>
    </p:spTree>
    <p:extLst>
      <p:ext uri="{BB962C8B-B14F-4D97-AF65-F5344CB8AC3E}">
        <p14:creationId xmlns:p14="http://schemas.microsoft.com/office/powerpoint/2010/main" val="1388676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090F21BE-2FF0-46C6-854B-0ED9404C5394}" type="datetimeFigureOut">
              <a:rPr lang="ru-RU" smtClean="0"/>
              <a:t>19.02.2025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284B61A9-1E5C-45F4-BB90-E7308452F13D}" type="slidenum">
              <a:rPr lang="ru-RU" smtClean="0"/>
              <a:t>‹#›</a:t>
            </a:fld>
            <a:endParaRPr lang="ru-RU"/>
          </a:p>
        </p:txBody>
      </p:sp>
    </p:spTree>
    <p:extLst>
      <p:ext uri="{BB962C8B-B14F-4D97-AF65-F5344CB8AC3E}">
        <p14:creationId xmlns:p14="http://schemas.microsoft.com/office/powerpoint/2010/main" val="3707473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090F21BE-2FF0-46C6-854B-0ED9404C5394}" type="datetimeFigureOut">
              <a:rPr lang="ru-RU" smtClean="0"/>
              <a:t>19.02.2025</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284B61A9-1E5C-45F4-BB90-E7308452F13D}" type="slidenum">
              <a:rPr lang="ru-RU" smtClean="0"/>
              <a:t>‹#›</a:t>
            </a:fld>
            <a:endParaRPr lang="ru-RU"/>
          </a:p>
        </p:txBody>
      </p:sp>
    </p:spTree>
    <p:extLst>
      <p:ext uri="{BB962C8B-B14F-4D97-AF65-F5344CB8AC3E}">
        <p14:creationId xmlns:p14="http://schemas.microsoft.com/office/powerpoint/2010/main" val="1495163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090F21BE-2FF0-46C6-854B-0ED9404C5394}" type="datetimeFigureOut">
              <a:rPr lang="ru-RU" smtClean="0"/>
              <a:t>19.02.2025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284B61A9-1E5C-45F4-BB90-E7308452F13D}" type="slidenum">
              <a:rPr lang="ru-RU" smtClean="0"/>
              <a:t>‹#›</a:t>
            </a:fld>
            <a:endParaRPr lang="ru-RU"/>
          </a:p>
        </p:txBody>
      </p:sp>
    </p:spTree>
    <p:extLst>
      <p:ext uri="{BB962C8B-B14F-4D97-AF65-F5344CB8AC3E}">
        <p14:creationId xmlns:p14="http://schemas.microsoft.com/office/powerpoint/2010/main" val="290349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090F21BE-2FF0-46C6-854B-0ED9404C5394}" type="datetimeFigureOut">
              <a:rPr lang="ru-RU" smtClean="0"/>
              <a:t>19.02.2025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84B61A9-1E5C-45F4-BB90-E7308452F13D}" type="slidenum">
              <a:rPr lang="ru-RU" smtClean="0"/>
              <a:t>‹#›</a:t>
            </a:fld>
            <a:endParaRPr lang="ru-RU"/>
          </a:p>
        </p:txBody>
      </p:sp>
    </p:spTree>
    <p:extLst>
      <p:ext uri="{BB962C8B-B14F-4D97-AF65-F5344CB8AC3E}">
        <p14:creationId xmlns:p14="http://schemas.microsoft.com/office/powerpoint/2010/main" val="1247174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090F21BE-2FF0-46C6-854B-0ED9404C5394}" type="datetimeFigureOut">
              <a:rPr lang="ru-RU" smtClean="0"/>
              <a:t>19.02.2025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84B61A9-1E5C-45F4-BB90-E7308452F13D}" type="slidenum">
              <a:rPr lang="ru-RU" smtClean="0"/>
              <a:t>‹#›</a:t>
            </a:fld>
            <a:endParaRPr lang="ru-RU"/>
          </a:p>
        </p:txBody>
      </p:sp>
    </p:spTree>
    <p:extLst>
      <p:ext uri="{BB962C8B-B14F-4D97-AF65-F5344CB8AC3E}">
        <p14:creationId xmlns:p14="http://schemas.microsoft.com/office/powerpoint/2010/main" val="1341900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0F21BE-2FF0-46C6-854B-0ED9404C5394}" type="datetimeFigureOut">
              <a:rPr lang="ru-RU" smtClean="0"/>
              <a:t>19.02.2025</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4B61A9-1E5C-45F4-BB90-E7308452F13D}" type="slidenum">
              <a:rPr lang="ru-RU" smtClean="0"/>
              <a:t>‹#›</a:t>
            </a:fld>
            <a:endParaRPr lang="ru-RU"/>
          </a:p>
        </p:txBody>
      </p:sp>
    </p:spTree>
    <p:extLst>
      <p:ext uri="{BB962C8B-B14F-4D97-AF65-F5344CB8AC3E}">
        <p14:creationId xmlns:p14="http://schemas.microsoft.com/office/powerpoint/2010/main" val="2825055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webp"/><Relationship Id="rId2" Type="http://schemas.openxmlformats.org/officeDocument/2006/relationships/image" Target="../media/image6.webp"/><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webp"/><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webp"/></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hyperlink" Target="https://ru.wikipedia.org/wiki/%D0%97%D0%BE%D0%BE%D0%BB%D0%BE%D0%B3%D0%B8%D1%87%D0%B5%D1%81%D0%BA%D0%B8%D0%B9_%D0%BC%D1%83%D0%B7%D0%B5%D0%B9_%D0%B8_%D0%B3%D0%B5%D1%80%D0%B1%D0%B0%D1%80%D0%B8%D0%B9_%D0%B8%D0%BC._%D0%AD._%D0%90._%D0%AD%D0%B2%D0%B5%D1%80%D1%81%D0%BC%D0%B0%D0%BD%D0%BD%D0%B0_%D0%9A%D0%B0%D0%B7%D0%B0%D0%BD%D1%81%D0%BA%D0%BE%D0%B3%D0%BE_%D1%83%D0%BD%D0%B8%D0%B2%D0%B5%D1%80%D1%81%D0%B8%D1%82%D0%B5%D1%82%D0%B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webp"/><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webp"/><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webp"/><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webp"/><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3.webp"/><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5.webp"/><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webp"/><Relationship Id="rId2" Type="http://schemas.openxmlformats.org/officeDocument/2006/relationships/image" Target="../media/image2.webp"/><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2013200"/>
            <a:ext cx="11078817" cy="2387600"/>
          </a:xfrm>
        </p:spPr>
        <p:txBody>
          <a:bodyPr>
            <a:normAutofit fontScale="90000"/>
          </a:bodyPr>
          <a:lstStyle/>
          <a:p>
            <a:r>
              <a:rPr lang="ru-RU" dirty="0">
                <a:latin typeface="Baron Neue Black Italic" panose="00000500000000000000" pitchFamily="50" charset="0"/>
              </a:rPr>
              <a:t>Туристический</a:t>
            </a:r>
            <a:br>
              <a:rPr lang="ru-RU" dirty="0">
                <a:latin typeface="Baron Neue Black Italic" panose="00000500000000000000" pitchFamily="50" charset="0"/>
              </a:rPr>
            </a:br>
            <a:r>
              <a:rPr lang="ru-RU" dirty="0">
                <a:latin typeface="Baron Neue Black Italic" panose="00000500000000000000" pitchFamily="50" charset="0"/>
              </a:rPr>
              <a:t>		  маршрут</a:t>
            </a:r>
            <a:br>
              <a:rPr lang="ru-RU" dirty="0">
                <a:latin typeface="Baron Neue Black Italic" panose="00000500000000000000" pitchFamily="50" charset="0"/>
              </a:rPr>
            </a:br>
            <a:endParaRPr lang="ru-RU" dirty="0">
              <a:latin typeface="Baron Neue Black Italic" panose="00000500000000000000" pitchFamily="50" charset="0"/>
            </a:endParaRPr>
          </a:p>
        </p:txBody>
      </p:sp>
      <p:sp>
        <p:nvSpPr>
          <p:cNvPr id="3" name="Подзаголовок 2"/>
          <p:cNvSpPr>
            <a:spLocks noGrp="1"/>
          </p:cNvSpPr>
          <p:nvPr>
            <p:ph type="subTitle" idx="1"/>
          </p:nvPr>
        </p:nvSpPr>
        <p:spPr>
          <a:xfrm>
            <a:off x="5930347" y="5941977"/>
            <a:ext cx="9144000" cy="1655762"/>
          </a:xfrm>
        </p:spPr>
        <p:txBody>
          <a:bodyPr/>
          <a:lstStyle/>
          <a:p>
            <a:r>
              <a:rPr lang="ru-RU" dirty="0">
                <a:latin typeface="Baron Neue Black Italic" panose="00000500000000000000" pitchFamily="50" charset="0"/>
              </a:rPr>
              <a:t>Выполнил:</a:t>
            </a:r>
            <a:br>
              <a:rPr lang="ru-RU" dirty="0">
                <a:latin typeface="Baron Neue Black Italic" panose="00000500000000000000" pitchFamily="50" charset="0"/>
              </a:rPr>
            </a:br>
            <a:r>
              <a:rPr lang="ru-RU" dirty="0" err="1">
                <a:latin typeface="Baron Neue Black Italic" panose="00000500000000000000" pitchFamily="50" charset="0"/>
              </a:rPr>
              <a:t>Лернер</a:t>
            </a:r>
            <a:r>
              <a:rPr lang="ru-RU" dirty="0">
                <a:latin typeface="Baron Neue Black Italic" panose="00000500000000000000" pitchFamily="50" charset="0"/>
              </a:rPr>
              <a:t> Владислав</a:t>
            </a:r>
          </a:p>
        </p:txBody>
      </p:sp>
      <p:sp>
        <p:nvSpPr>
          <p:cNvPr id="4" name="Прямоугольник 3"/>
          <p:cNvSpPr/>
          <p:nvPr/>
        </p:nvSpPr>
        <p:spPr>
          <a:xfrm>
            <a:off x="6937353" y="3306203"/>
            <a:ext cx="3041217" cy="923330"/>
          </a:xfrm>
          <a:prstGeom prst="rect">
            <a:avLst/>
          </a:prstGeom>
        </p:spPr>
        <p:txBody>
          <a:bodyPr wrap="none">
            <a:spAutoFit/>
          </a:bodyPr>
          <a:lstStyle/>
          <a:p>
            <a:r>
              <a:rPr lang="ru-RU" sz="4400" dirty="0">
                <a:solidFill>
                  <a:schemeClr val="bg1"/>
                </a:solidFill>
                <a:latin typeface="Baron Neue Black Italic" panose="00000500000000000000" pitchFamily="50" charset="0"/>
              </a:rPr>
              <a:t>модуль </a:t>
            </a:r>
            <a:r>
              <a:rPr lang="ru-RU" sz="5400" dirty="0">
                <a:solidFill>
                  <a:schemeClr val="bg1"/>
                </a:solidFill>
                <a:latin typeface="Baron Neue Black Italic" panose="00000500000000000000" pitchFamily="50" charset="0"/>
              </a:rPr>
              <a:t>Б</a:t>
            </a:r>
            <a:endParaRPr lang="ru-RU" sz="4400" dirty="0">
              <a:solidFill>
                <a:schemeClr val="bg1"/>
              </a:solidFill>
            </a:endParaRPr>
          </a:p>
        </p:txBody>
      </p:sp>
    </p:spTree>
    <p:extLst>
      <p:ext uri="{BB962C8B-B14F-4D97-AF65-F5344CB8AC3E}">
        <p14:creationId xmlns:p14="http://schemas.microsoft.com/office/powerpoint/2010/main" val="19063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132976"/>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271981" y="-665256"/>
            <a:ext cx="11078817" cy="2387600"/>
          </a:xfrm>
        </p:spPr>
        <p:txBody>
          <a:bodyPr>
            <a:normAutofit/>
          </a:bodyPr>
          <a:lstStyle/>
          <a:p>
            <a:r>
              <a:rPr lang="ru-RU" sz="4800" dirty="0">
                <a:latin typeface="Baron Neue Black Italic" panose="00000500000000000000" pitchFamily="50" charset="0"/>
              </a:rPr>
              <a:t>подробности</a:t>
            </a:r>
          </a:p>
        </p:txBody>
      </p:sp>
      <p:sp>
        <p:nvSpPr>
          <p:cNvPr id="14" name="TextBox 13"/>
          <p:cNvSpPr txBox="1"/>
          <p:nvPr/>
        </p:nvSpPr>
        <p:spPr>
          <a:xfrm>
            <a:off x="1479149" y="414018"/>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562471" y="2244806"/>
            <a:ext cx="8942014" cy="2308324"/>
          </a:xfrm>
          <a:prstGeom prst="rect">
            <a:avLst/>
          </a:prstGeom>
        </p:spPr>
        <p:txBody>
          <a:bodyPr wrap="square">
            <a:spAutoFit/>
          </a:bodyPr>
          <a:lstStyle/>
          <a:p>
            <a:r>
              <a:rPr lang="en-US" sz="2400" b="1" i="0" dirty="0">
                <a:effectLst/>
                <a:latin typeface="Baron Neue" panose="020B0000000000000000" pitchFamily="34" charset="0"/>
              </a:rPr>
              <a:t>-&gt;</a:t>
            </a:r>
            <a:r>
              <a:rPr lang="ru-RU" sz="2400" b="1" dirty="0">
                <a:latin typeface="Baron Neue" panose="020B0000000000000000" pitchFamily="34" charset="0"/>
              </a:rPr>
              <a:t> тип: экскурсионный</a:t>
            </a:r>
          </a:p>
          <a:p>
            <a:r>
              <a:rPr lang="en-US" sz="2400" b="1" i="0" dirty="0">
                <a:effectLst/>
                <a:latin typeface="Baron Neue" panose="020B0000000000000000" pitchFamily="34" charset="0"/>
              </a:rPr>
              <a:t>-&gt;</a:t>
            </a:r>
            <a:r>
              <a:rPr lang="ru-RU" sz="2400" b="1" i="0" dirty="0">
                <a:effectLst/>
                <a:latin typeface="Baron Neue" panose="020B0000000000000000" pitchFamily="34" charset="0"/>
              </a:rPr>
              <a:t> маршрут: региональный</a:t>
            </a:r>
          </a:p>
          <a:p>
            <a:r>
              <a:rPr lang="en-US" sz="2400" b="1" i="0" dirty="0">
                <a:effectLst/>
                <a:latin typeface="Baron Neue" panose="020B0000000000000000" pitchFamily="34" charset="0"/>
              </a:rPr>
              <a:t>-&gt;</a:t>
            </a:r>
            <a:r>
              <a:rPr lang="ru-RU" sz="2400" b="1" i="0" dirty="0">
                <a:effectLst/>
                <a:latin typeface="Baron Neue" panose="020B0000000000000000" pitchFamily="34" charset="0"/>
              </a:rPr>
              <a:t> продолжительность: 4 дня, 3 ночи</a:t>
            </a:r>
          </a:p>
          <a:p>
            <a:r>
              <a:rPr lang="en-US" sz="2400" b="1" i="0" dirty="0">
                <a:effectLst/>
                <a:latin typeface="Baron Neue" panose="020B0000000000000000" pitchFamily="34" charset="0"/>
              </a:rPr>
              <a:t>-&gt;</a:t>
            </a:r>
            <a:r>
              <a:rPr lang="ru-RU" sz="2400" b="1" i="0" dirty="0">
                <a:effectLst/>
                <a:latin typeface="Baron Neue" panose="020B0000000000000000" pitchFamily="34" charset="0"/>
              </a:rPr>
              <a:t> Сезон: круглогодично</a:t>
            </a:r>
          </a:p>
          <a:p>
            <a:r>
              <a:rPr lang="en-US" sz="2400" b="1" i="0" dirty="0">
                <a:effectLst/>
                <a:latin typeface="Baron Neue" panose="020B0000000000000000" pitchFamily="34" charset="0"/>
              </a:rPr>
              <a:t>-&gt;</a:t>
            </a:r>
            <a:r>
              <a:rPr lang="ru-RU" sz="2400" b="1" i="0" dirty="0">
                <a:effectLst/>
                <a:latin typeface="Baron Neue" panose="020B0000000000000000" pitchFamily="34" charset="0"/>
              </a:rPr>
              <a:t> Регулярность: 1 раз в месяц</a:t>
            </a:r>
          </a:p>
          <a:p>
            <a:r>
              <a:rPr lang="en-US" sz="2400" b="1" i="0" dirty="0">
                <a:effectLst/>
                <a:latin typeface="Baron Neue" panose="020B0000000000000000" pitchFamily="34" charset="0"/>
              </a:rPr>
              <a:t>-&gt;</a:t>
            </a:r>
            <a:r>
              <a:rPr lang="ru-RU" sz="2400" b="1" i="0" dirty="0">
                <a:effectLst/>
                <a:latin typeface="Baron Neue" panose="020B0000000000000000" pitchFamily="34" charset="0"/>
              </a:rPr>
              <a:t> Оптимальная Численность группы: 15 человек</a:t>
            </a:r>
            <a:endParaRPr lang="ru-RU" sz="2400" b="1" dirty="0">
              <a:solidFill>
                <a:schemeClr val="bg1"/>
              </a:solidFill>
              <a:latin typeface="Baron Neue" panose="020B0000000000000000" pitchFamily="34" charset="0"/>
            </a:endParaRPr>
          </a:p>
        </p:txBody>
      </p:sp>
    </p:spTree>
    <p:extLst>
      <p:ext uri="{BB962C8B-B14F-4D97-AF65-F5344CB8AC3E}">
        <p14:creationId xmlns:p14="http://schemas.microsoft.com/office/powerpoint/2010/main" val="1978518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33" name="Заголовок 1"/>
          <p:cNvSpPr>
            <a:spLocks noGrp="1"/>
          </p:cNvSpPr>
          <p:nvPr>
            <p:ph type="ctrTitle"/>
          </p:nvPr>
        </p:nvSpPr>
        <p:spPr>
          <a:xfrm>
            <a:off x="-1424920" y="-1079274"/>
            <a:ext cx="11078817" cy="2387600"/>
          </a:xfrm>
        </p:spPr>
        <p:txBody>
          <a:bodyPr>
            <a:normAutofit/>
          </a:bodyPr>
          <a:lstStyle/>
          <a:p>
            <a:r>
              <a:rPr lang="ru-RU" sz="4800" dirty="0">
                <a:latin typeface="Baron Neue Black Italic" panose="00000500000000000000" pitchFamily="50" charset="0"/>
              </a:rPr>
              <a:t>маршрут</a:t>
            </a:r>
          </a:p>
        </p:txBody>
      </p:sp>
      <p:sp>
        <p:nvSpPr>
          <p:cNvPr id="14" name="TextBox 13"/>
          <p:cNvSpPr txBox="1"/>
          <p:nvPr/>
        </p:nvSpPr>
        <p:spPr>
          <a:xfrm>
            <a:off x="326210" y="0"/>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582349" y="1956437"/>
            <a:ext cx="7973282" cy="461665"/>
          </a:xfrm>
          <a:prstGeom prst="rect">
            <a:avLst/>
          </a:prstGeom>
        </p:spPr>
        <p:txBody>
          <a:bodyPr wrap="square">
            <a:spAutoFit/>
          </a:bodyPr>
          <a:lstStyle/>
          <a:p>
            <a:r>
              <a:rPr lang="en-US" sz="2400" b="1" i="0" dirty="0">
                <a:effectLst/>
                <a:latin typeface="Baron Neue" panose="020B0000000000000000" pitchFamily="34" charset="0"/>
              </a:rPr>
              <a:t>-&gt;</a:t>
            </a:r>
            <a:r>
              <a:rPr lang="ru-RU" sz="2400" b="1" i="0" dirty="0">
                <a:effectLst/>
                <a:latin typeface="Baron Neue" panose="020B0000000000000000" pitchFamily="34" charset="0"/>
              </a:rPr>
              <a:t> насел. Пункты: </a:t>
            </a:r>
            <a:r>
              <a:rPr lang="ru-RU" sz="2400" b="1" i="0" dirty="0" err="1">
                <a:effectLst/>
                <a:latin typeface="Baron Neue" panose="020B0000000000000000" pitchFamily="34" charset="0"/>
              </a:rPr>
              <a:t>казань</a:t>
            </a:r>
            <a:r>
              <a:rPr lang="ru-RU" sz="2400" b="1" i="0" dirty="0">
                <a:effectLst/>
                <a:latin typeface="Baron Neue" panose="020B0000000000000000" pitchFamily="34" charset="0"/>
              </a:rPr>
              <a:t>, </a:t>
            </a:r>
            <a:r>
              <a:rPr lang="ru-RU" sz="2400" b="1" i="0" dirty="0" err="1">
                <a:effectLst/>
                <a:latin typeface="Baron Neue" panose="020B0000000000000000" pitchFamily="34" charset="0"/>
              </a:rPr>
              <a:t>иннополис</a:t>
            </a:r>
            <a:endParaRPr lang="ru-RU" sz="3600" b="1" dirty="0">
              <a:solidFill>
                <a:schemeClr val="bg1"/>
              </a:solidFill>
              <a:latin typeface="Baron Neue" panose="020B0000000000000000" pitchFamily="34" charset="0"/>
            </a:endParaRPr>
          </a:p>
        </p:txBody>
      </p:sp>
      <p:sp>
        <p:nvSpPr>
          <p:cNvPr id="6" name="Прямоугольник 5"/>
          <p:cNvSpPr/>
          <p:nvPr/>
        </p:nvSpPr>
        <p:spPr>
          <a:xfrm>
            <a:off x="582349" y="3622804"/>
            <a:ext cx="10874028" cy="461665"/>
          </a:xfrm>
          <a:prstGeom prst="rect">
            <a:avLst/>
          </a:prstGeom>
        </p:spPr>
        <p:txBody>
          <a:bodyPr wrap="square">
            <a:spAutoFit/>
          </a:bodyPr>
          <a:lstStyle/>
          <a:p>
            <a:r>
              <a:rPr lang="en-US" sz="2400" b="1" i="0" dirty="0">
                <a:effectLst/>
                <a:latin typeface="Baron Neue" panose="020B0000000000000000" pitchFamily="34" charset="0"/>
              </a:rPr>
              <a:t>-&gt;</a:t>
            </a:r>
            <a:r>
              <a:rPr lang="ru-RU" sz="2400" b="1" dirty="0">
                <a:latin typeface="Baron Neue" panose="020B0000000000000000" pitchFamily="34" charset="0"/>
              </a:rPr>
              <a:t> протяжённость: 149км (4 дня, без учёта самих экскурсий)</a:t>
            </a:r>
            <a:endParaRPr lang="ru-RU" sz="3600" b="1" dirty="0">
              <a:solidFill>
                <a:schemeClr val="bg1"/>
              </a:solidFill>
              <a:latin typeface="Baron Neue" panose="020B0000000000000000" pitchFamily="34" charset="0"/>
            </a:endParaRPr>
          </a:p>
        </p:txBody>
      </p:sp>
    </p:spTree>
    <p:extLst>
      <p:ext uri="{BB962C8B-B14F-4D97-AF65-F5344CB8AC3E}">
        <p14:creationId xmlns:p14="http://schemas.microsoft.com/office/powerpoint/2010/main" val="245799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33" name="Заголовок 1"/>
          <p:cNvSpPr>
            <a:spLocks noGrp="1"/>
          </p:cNvSpPr>
          <p:nvPr>
            <p:ph type="ctrTitle"/>
          </p:nvPr>
        </p:nvSpPr>
        <p:spPr>
          <a:xfrm>
            <a:off x="-1424920" y="-1079274"/>
            <a:ext cx="11078817" cy="2387600"/>
          </a:xfrm>
        </p:spPr>
        <p:txBody>
          <a:bodyPr>
            <a:normAutofit/>
          </a:bodyPr>
          <a:lstStyle/>
          <a:p>
            <a:r>
              <a:rPr lang="ru-RU" sz="4800" dirty="0">
                <a:latin typeface="Baron Neue Black Italic" panose="00000500000000000000" pitchFamily="50" charset="0"/>
              </a:rPr>
              <a:t>маршрут</a:t>
            </a:r>
          </a:p>
        </p:txBody>
      </p:sp>
      <p:sp>
        <p:nvSpPr>
          <p:cNvPr id="14" name="TextBox 13"/>
          <p:cNvSpPr txBox="1"/>
          <p:nvPr/>
        </p:nvSpPr>
        <p:spPr>
          <a:xfrm>
            <a:off x="326210" y="0"/>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582349" y="1956437"/>
            <a:ext cx="7973282" cy="461665"/>
          </a:xfrm>
          <a:prstGeom prst="rect">
            <a:avLst/>
          </a:prstGeom>
        </p:spPr>
        <p:txBody>
          <a:bodyPr wrap="square">
            <a:spAutoFit/>
          </a:bodyPr>
          <a:lstStyle/>
          <a:p>
            <a:r>
              <a:rPr lang="en-US" sz="2400" b="1" i="0" dirty="0">
                <a:effectLst/>
                <a:latin typeface="Baron Neue" panose="020B0000000000000000" pitchFamily="34" charset="0"/>
              </a:rPr>
              <a:t>-&gt;</a:t>
            </a:r>
            <a:r>
              <a:rPr lang="ru-RU" sz="2400" b="1" i="0" dirty="0">
                <a:effectLst/>
                <a:latin typeface="Baron Neue" panose="020B0000000000000000" pitchFamily="34" charset="0"/>
              </a:rPr>
              <a:t> Общая карта маршрута</a:t>
            </a:r>
            <a:endParaRPr lang="ru-RU" sz="3600" b="1" dirty="0">
              <a:solidFill>
                <a:schemeClr val="bg1"/>
              </a:solidFill>
              <a:latin typeface="Baron Neue" panose="020B0000000000000000" pitchFamily="34" charset="0"/>
            </a:endParaRPr>
          </a:p>
        </p:txBody>
      </p:sp>
      <p:pic>
        <p:nvPicPr>
          <p:cNvPr id="3" name="Рисунок 2">
            <a:extLst>
              <a:ext uri="{FF2B5EF4-FFF2-40B4-BE49-F238E27FC236}">
                <a16:creationId xmlns:a16="http://schemas.microsoft.com/office/drawing/2014/main" id="{5FF332BD-1033-14DA-D294-6F84A4FBA935}"/>
              </a:ext>
            </a:extLst>
          </p:cNvPr>
          <p:cNvPicPr>
            <a:picLocks noChangeAspect="1"/>
          </p:cNvPicPr>
          <p:nvPr/>
        </p:nvPicPr>
        <p:blipFill>
          <a:blip r:embed="rId2"/>
          <a:stretch>
            <a:fillRect/>
          </a:stretch>
        </p:blipFill>
        <p:spPr>
          <a:xfrm>
            <a:off x="3656011" y="2500315"/>
            <a:ext cx="7973282" cy="4131065"/>
          </a:xfrm>
          <a:prstGeom prst="rect">
            <a:avLst/>
          </a:prstGeom>
        </p:spPr>
      </p:pic>
      <p:sp>
        <p:nvSpPr>
          <p:cNvPr id="4" name="Прямоугольник с двумя скругленными противолежащими углами 35">
            <a:extLst>
              <a:ext uri="{FF2B5EF4-FFF2-40B4-BE49-F238E27FC236}">
                <a16:creationId xmlns:a16="http://schemas.microsoft.com/office/drawing/2014/main" id="{92078D31-EAA8-81BD-2209-ED2C32B95173}"/>
              </a:ext>
            </a:extLst>
          </p:cNvPr>
          <p:cNvSpPr/>
          <p:nvPr/>
        </p:nvSpPr>
        <p:spPr>
          <a:xfrm>
            <a:off x="3556619" y="6078926"/>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5" name="Прямоугольник с двумя скругленными противолежащими углами 36">
            <a:extLst>
              <a:ext uri="{FF2B5EF4-FFF2-40B4-BE49-F238E27FC236}">
                <a16:creationId xmlns:a16="http://schemas.microsoft.com/office/drawing/2014/main" id="{7D0733BF-BB19-8D00-834C-A5355F500753}"/>
              </a:ext>
            </a:extLst>
          </p:cNvPr>
          <p:cNvSpPr/>
          <p:nvPr/>
        </p:nvSpPr>
        <p:spPr>
          <a:xfrm>
            <a:off x="3576498" y="6634109"/>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6" name="Прямоугольник с двумя скругленными противолежащими углами 37">
            <a:extLst>
              <a:ext uri="{FF2B5EF4-FFF2-40B4-BE49-F238E27FC236}">
                <a16:creationId xmlns:a16="http://schemas.microsoft.com/office/drawing/2014/main" id="{2A3EED66-BC23-7E85-B998-B80DAD418FDF}"/>
              </a:ext>
            </a:extLst>
          </p:cNvPr>
          <p:cNvSpPr/>
          <p:nvPr/>
        </p:nvSpPr>
        <p:spPr>
          <a:xfrm rot="5400000">
            <a:off x="11360937" y="2117634"/>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7" name="Прямоугольник с двумя скругленными противолежащими углами 38">
            <a:extLst>
              <a:ext uri="{FF2B5EF4-FFF2-40B4-BE49-F238E27FC236}">
                <a16:creationId xmlns:a16="http://schemas.microsoft.com/office/drawing/2014/main" id="{DDAF5B47-0C9C-D263-2242-1233CD85E7C8}"/>
              </a:ext>
            </a:extLst>
          </p:cNvPr>
          <p:cNvSpPr/>
          <p:nvPr/>
        </p:nvSpPr>
        <p:spPr>
          <a:xfrm rot="5400000">
            <a:off x="11380816" y="2672817"/>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26266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7" name="TextBox 6"/>
          <p:cNvSpPr txBox="1"/>
          <p:nvPr/>
        </p:nvSpPr>
        <p:spPr>
          <a:xfrm>
            <a:off x="5342943" y="723275"/>
            <a:ext cx="774571" cy="769441"/>
          </a:xfrm>
          <a:prstGeom prst="rect">
            <a:avLst/>
          </a:prstGeom>
          <a:noFill/>
        </p:spPr>
        <p:txBody>
          <a:bodyPr wrap="none" rtlCol="0">
            <a:spAutoFit/>
          </a:bodyPr>
          <a:lstStyle/>
          <a:p>
            <a:r>
              <a:rPr lang="ru-RU" sz="4400" dirty="0">
                <a:solidFill>
                  <a:schemeClr val="bg1"/>
                </a:solidFill>
                <a:latin typeface="Baron Neue Black Italic" panose="00000500000000000000" pitchFamily="50" charset="0"/>
              </a:rPr>
              <a:t>Д1</a:t>
            </a:r>
          </a:p>
        </p:txBody>
      </p:sp>
      <p:sp>
        <p:nvSpPr>
          <p:cNvPr id="33" name="Заголовок 1"/>
          <p:cNvSpPr>
            <a:spLocks noGrp="1"/>
          </p:cNvSpPr>
          <p:nvPr>
            <p:ph type="ctrTitle"/>
          </p:nvPr>
        </p:nvSpPr>
        <p:spPr>
          <a:xfrm>
            <a:off x="-1424920" y="-1079274"/>
            <a:ext cx="11078817" cy="2387600"/>
          </a:xfrm>
        </p:spPr>
        <p:txBody>
          <a:bodyPr>
            <a:normAutofit/>
          </a:bodyPr>
          <a:lstStyle/>
          <a:p>
            <a:r>
              <a:rPr lang="ru-RU" sz="4800" dirty="0">
                <a:latin typeface="Baron Neue Black Italic" panose="00000500000000000000" pitchFamily="50" charset="0"/>
              </a:rPr>
              <a:t>маршрут</a:t>
            </a:r>
          </a:p>
        </p:txBody>
      </p:sp>
      <p:sp>
        <p:nvSpPr>
          <p:cNvPr id="14" name="TextBox 13"/>
          <p:cNvSpPr txBox="1"/>
          <p:nvPr/>
        </p:nvSpPr>
        <p:spPr>
          <a:xfrm>
            <a:off x="326210" y="0"/>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582348" y="1956437"/>
            <a:ext cx="9071549" cy="3046988"/>
          </a:xfrm>
          <a:prstGeom prst="rect">
            <a:avLst/>
          </a:prstGeom>
        </p:spPr>
        <p:txBody>
          <a:bodyPr wrap="square">
            <a:spAutoFit/>
          </a:bodyPr>
          <a:lstStyle/>
          <a:p>
            <a:r>
              <a:rPr lang="en-US" sz="2400" b="1" i="0" dirty="0">
                <a:effectLst/>
                <a:latin typeface="Baron Neue" panose="020B0000000000000000" pitchFamily="34" charset="0"/>
              </a:rPr>
              <a:t>-&gt;</a:t>
            </a:r>
            <a:r>
              <a:rPr lang="ru-RU" sz="2400" b="1" i="0" dirty="0">
                <a:effectLst/>
                <a:latin typeface="Baron Neue" panose="020B0000000000000000" pitchFamily="34" charset="0"/>
              </a:rPr>
              <a:t> 11:00</a:t>
            </a:r>
            <a:r>
              <a:rPr lang="ru-RU" sz="2400" b="1" dirty="0">
                <a:latin typeface="Baron Neue" panose="020B0000000000000000" pitchFamily="34" charset="0"/>
              </a:rPr>
              <a:t> - 12:00  - встреча гостей</a:t>
            </a:r>
          </a:p>
          <a:p>
            <a:r>
              <a:rPr lang="en-US" sz="2400" b="1" i="0" dirty="0">
                <a:effectLst/>
                <a:latin typeface="Baron Neue" panose="020B0000000000000000" pitchFamily="34" charset="0"/>
              </a:rPr>
              <a:t>-&gt;</a:t>
            </a:r>
            <a:r>
              <a:rPr lang="ru-RU" sz="2400" b="1" i="0" dirty="0">
                <a:effectLst/>
                <a:latin typeface="Baron Neue" panose="020B0000000000000000" pitchFamily="34" charset="0"/>
              </a:rPr>
              <a:t> 12:00 – 13:30 – обзорная экскурсия по городу</a:t>
            </a:r>
          </a:p>
          <a:p>
            <a:r>
              <a:rPr lang="en-US" sz="2400" b="1" i="0" dirty="0">
                <a:effectLst/>
                <a:latin typeface="Baron Neue" panose="020B0000000000000000" pitchFamily="34" charset="0"/>
              </a:rPr>
              <a:t>-&gt;</a:t>
            </a:r>
            <a:r>
              <a:rPr lang="ru-RU" sz="2400" b="1" dirty="0">
                <a:solidFill>
                  <a:schemeClr val="bg1"/>
                </a:solidFill>
                <a:latin typeface="Baron Neue" panose="020B0000000000000000" pitchFamily="34" charset="0"/>
              </a:rPr>
              <a:t> </a:t>
            </a:r>
            <a:r>
              <a:rPr lang="ru-RU" sz="2400" b="1" dirty="0">
                <a:latin typeface="Baron Neue" panose="020B0000000000000000" pitchFamily="34" charset="0"/>
              </a:rPr>
              <a:t>14:00 – заселение в гостиницу «Астра»</a:t>
            </a:r>
          </a:p>
          <a:p>
            <a:r>
              <a:rPr lang="en-US" sz="2400" b="1" i="0" kern="1200" dirty="0">
                <a:solidFill>
                  <a:srgbClr val="000000"/>
                </a:solidFill>
                <a:effectLst/>
                <a:latin typeface="Baron Neue" panose="020B0000000000000000" pitchFamily="34" charset="0"/>
                <a:ea typeface="+mn-ea"/>
                <a:cs typeface="+mn-cs"/>
              </a:rPr>
              <a:t>-&gt;</a:t>
            </a:r>
            <a:r>
              <a:rPr lang="ru-RU" sz="2400" b="1" i="0" kern="1200" dirty="0">
                <a:solidFill>
                  <a:srgbClr val="000000"/>
                </a:solidFill>
                <a:effectLst/>
                <a:latin typeface="Baron Neue" panose="020B0000000000000000" pitchFamily="34" charset="0"/>
                <a:ea typeface="+mn-ea"/>
                <a:cs typeface="+mn-cs"/>
              </a:rPr>
              <a:t> 14:30 – обед «добрая столовая»</a:t>
            </a:r>
            <a:endParaRPr lang="ru-RU" sz="2400" b="1" dirty="0">
              <a:latin typeface="Baron Neue" panose="020B0000000000000000" pitchFamily="34" charset="0"/>
            </a:endParaRPr>
          </a:p>
          <a:p>
            <a:r>
              <a:rPr lang="en-US" sz="2400" b="1" i="0" kern="1200" dirty="0">
                <a:solidFill>
                  <a:srgbClr val="000000"/>
                </a:solidFill>
                <a:effectLst/>
                <a:latin typeface="Baron Neue" panose="020B0000000000000000" pitchFamily="34" charset="0"/>
                <a:ea typeface="+mn-ea"/>
                <a:cs typeface="+mn-cs"/>
              </a:rPr>
              <a:t>-&gt;</a:t>
            </a:r>
            <a:r>
              <a:rPr lang="ru-RU" sz="2400" b="1" i="0" kern="1200" dirty="0">
                <a:solidFill>
                  <a:srgbClr val="000000"/>
                </a:solidFill>
                <a:effectLst/>
                <a:latin typeface="Baron Neue" panose="020B0000000000000000" pitchFamily="34" charset="0"/>
                <a:ea typeface="+mn-ea"/>
                <a:cs typeface="+mn-cs"/>
              </a:rPr>
              <a:t> 15:10 – 17:30 – экскурсия в зоологический музей им. </a:t>
            </a:r>
            <a:r>
              <a:rPr lang="ru-RU" sz="2400" b="1" i="0" kern="1200" dirty="0" err="1">
                <a:solidFill>
                  <a:srgbClr val="000000"/>
                </a:solidFill>
                <a:effectLst/>
                <a:latin typeface="Baron Neue" panose="020B0000000000000000" pitchFamily="34" charset="0"/>
                <a:ea typeface="+mn-ea"/>
                <a:cs typeface="+mn-cs"/>
              </a:rPr>
              <a:t>Э.а</a:t>
            </a:r>
            <a:r>
              <a:rPr lang="ru-RU" sz="2400" b="1" i="0" kern="1200" dirty="0">
                <a:solidFill>
                  <a:srgbClr val="000000"/>
                </a:solidFill>
                <a:effectLst/>
                <a:latin typeface="Baron Neue" panose="020B0000000000000000" pitchFamily="34" charset="0"/>
                <a:ea typeface="+mn-ea"/>
                <a:cs typeface="+mn-cs"/>
              </a:rPr>
              <a:t>. </a:t>
            </a:r>
            <a:r>
              <a:rPr lang="ru-RU" sz="2400" b="1" i="0" kern="1200" dirty="0" err="1">
                <a:solidFill>
                  <a:srgbClr val="000000"/>
                </a:solidFill>
                <a:effectLst/>
                <a:latin typeface="Baron Neue" panose="020B0000000000000000" pitchFamily="34" charset="0"/>
                <a:ea typeface="+mn-ea"/>
                <a:cs typeface="+mn-cs"/>
              </a:rPr>
              <a:t>Эверсмана</a:t>
            </a:r>
            <a:endParaRPr lang="ru-RU" sz="2400" b="1" i="0" kern="1200" dirty="0">
              <a:solidFill>
                <a:srgbClr val="000000"/>
              </a:solidFill>
              <a:effectLst/>
              <a:latin typeface="Baron Neue" panose="020B0000000000000000" pitchFamily="34" charset="0"/>
              <a:ea typeface="+mn-ea"/>
              <a:cs typeface="+mn-cs"/>
            </a:endParaRPr>
          </a:p>
          <a:p>
            <a:r>
              <a:rPr lang="en-US" sz="2400" b="1" i="0" kern="1200" dirty="0">
                <a:solidFill>
                  <a:srgbClr val="000000"/>
                </a:solidFill>
                <a:effectLst/>
                <a:latin typeface="Baron Neue" panose="020B0000000000000000" pitchFamily="34" charset="0"/>
                <a:ea typeface="+mn-ea"/>
                <a:cs typeface="+mn-cs"/>
              </a:rPr>
              <a:t>-&gt;</a:t>
            </a:r>
            <a:r>
              <a:rPr lang="ru-RU" sz="2400" b="1" i="0" kern="1200" dirty="0">
                <a:solidFill>
                  <a:srgbClr val="000000"/>
                </a:solidFill>
                <a:effectLst/>
                <a:latin typeface="Baron Neue" panose="020B0000000000000000" pitchFamily="34" charset="0"/>
                <a:ea typeface="+mn-ea"/>
                <a:cs typeface="+mn-cs"/>
              </a:rPr>
              <a:t> 18:00 – ужин в </a:t>
            </a:r>
            <a:r>
              <a:rPr lang="ru-RU" sz="2400" b="1" i="0" kern="1200" dirty="0">
                <a:effectLst/>
                <a:latin typeface="Baron Neue" panose="020B0000000000000000" pitchFamily="34" charset="0"/>
              </a:rPr>
              <a:t>«</a:t>
            </a:r>
            <a:r>
              <a:rPr lang="en-US" sz="2400" b="1" dirty="0">
                <a:latin typeface="Baron Neue" panose="020B0000000000000000" pitchFamily="34" charset="0"/>
              </a:rPr>
              <a:t>Tatar by </a:t>
            </a:r>
            <a:r>
              <a:rPr lang="en-US" sz="2400" b="1" dirty="0" err="1">
                <a:latin typeface="Baron Neue" panose="020B0000000000000000" pitchFamily="34" charset="0"/>
              </a:rPr>
              <a:t>Tubetey</a:t>
            </a:r>
            <a:r>
              <a:rPr lang="ru-RU" sz="2400" b="1" i="0" u="none" strike="noStrike" dirty="0">
                <a:effectLst/>
                <a:latin typeface="Baron Neue" panose="020B0000000000000000" pitchFamily="34" charset="0"/>
              </a:rPr>
              <a:t>»</a:t>
            </a:r>
            <a:endParaRPr lang="en-US" sz="2400" b="1" i="0" u="none" strike="noStrike" dirty="0">
              <a:effectLst/>
              <a:latin typeface="Baron Neue" panose="020B0000000000000000" pitchFamily="34" charset="0"/>
            </a:endParaRPr>
          </a:p>
          <a:p>
            <a:r>
              <a:rPr lang="en-US" sz="2400" b="1" i="0" kern="1200" dirty="0">
                <a:solidFill>
                  <a:srgbClr val="000000"/>
                </a:solidFill>
                <a:effectLst/>
                <a:latin typeface="Baron Neue" panose="020B0000000000000000" pitchFamily="34" charset="0"/>
                <a:ea typeface="+mn-ea"/>
                <a:cs typeface="+mn-cs"/>
              </a:rPr>
              <a:t>-&gt; 19:00 </a:t>
            </a:r>
            <a:r>
              <a:rPr lang="ru-RU" sz="2400" b="1" i="0" kern="1200" dirty="0">
                <a:solidFill>
                  <a:srgbClr val="000000"/>
                </a:solidFill>
                <a:effectLst/>
                <a:latin typeface="Baron Neue" panose="020B0000000000000000" pitchFamily="34" charset="0"/>
                <a:ea typeface="+mn-ea"/>
                <a:cs typeface="+mn-cs"/>
              </a:rPr>
              <a:t>– прибытие в гостиницу</a:t>
            </a:r>
            <a:endParaRPr lang="ru-RU" sz="2400" b="1" i="0" dirty="0">
              <a:effectLst/>
              <a:latin typeface="Baron Neue" panose="020B0000000000000000" pitchFamily="34" charset="0"/>
            </a:endParaRPr>
          </a:p>
        </p:txBody>
      </p:sp>
      <p:sp>
        <p:nvSpPr>
          <p:cNvPr id="8" name="Прямоугольник с двумя скругленными противолежащими углами 7"/>
          <p:cNvSpPr/>
          <p:nvPr/>
        </p:nvSpPr>
        <p:spPr>
          <a:xfrm>
            <a:off x="7793539" y="3987135"/>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с двумя скругленными противолежащими углами 8"/>
          <p:cNvSpPr/>
          <p:nvPr/>
        </p:nvSpPr>
        <p:spPr>
          <a:xfrm>
            <a:off x="7813418" y="3982512"/>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sp>
        <p:nvSpPr>
          <p:cNvPr id="10" name="Прямоугольник с двумя скругленными противолежащими углами 9"/>
          <p:cNvSpPr/>
          <p:nvPr/>
        </p:nvSpPr>
        <p:spPr>
          <a:xfrm rot="5400000">
            <a:off x="11814947" y="6489505"/>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1" name="Прямоугольник с двумя скругленными противолежащими углами 10"/>
          <p:cNvSpPr/>
          <p:nvPr/>
        </p:nvSpPr>
        <p:spPr>
          <a:xfrm rot="5400000">
            <a:off x="11823000" y="6448332"/>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13" name="Рисунок 12">
            <a:extLst>
              <a:ext uri="{FF2B5EF4-FFF2-40B4-BE49-F238E27FC236}">
                <a16:creationId xmlns:a16="http://schemas.microsoft.com/office/drawing/2014/main" id="{78600C33-4AAA-203D-D8BE-AF6E8D979B9B}"/>
              </a:ext>
            </a:extLst>
          </p:cNvPr>
          <p:cNvPicPr>
            <a:picLocks noChangeAspect="1"/>
          </p:cNvPicPr>
          <p:nvPr/>
        </p:nvPicPr>
        <p:blipFill>
          <a:blip r:embed="rId2"/>
          <a:stretch>
            <a:fillRect/>
          </a:stretch>
        </p:blipFill>
        <p:spPr>
          <a:xfrm>
            <a:off x="7904285" y="4085666"/>
            <a:ext cx="4179502" cy="2672195"/>
          </a:xfrm>
          <a:prstGeom prst="rect">
            <a:avLst/>
          </a:prstGeom>
        </p:spPr>
      </p:pic>
    </p:spTree>
    <p:extLst>
      <p:ext uri="{BB962C8B-B14F-4D97-AF65-F5344CB8AC3E}">
        <p14:creationId xmlns:p14="http://schemas.microsoft.com/office/powerpoint/2010/main" val="4045464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271981" y="-665256"/>
            <a:ext cx="11078817" cy="2387600"/>
          </a:xfrm>
        </p:spPr>
        <p:txBody>
          <a:bodyPr>
            <a:normAutofit/>
          </a:bodyPr>
          <a:lstStyle/>
          <a:p>
            <a:r>
              <a:rPr lang="ru-RU" sz="4800" dirty="0">
                <a:latin typeface="Baron Neue Black Italic" panose="00000500000000000000" pitchFamily="50" charset="0"/>
              </a:rPr>
              <a:t>гостиница</a:t>
            </a:r>
          </a:p>
        </p:txBody>
      </p:sp>
      <p:sp>
        <p:nvSpPr>
          <p:cNvPr id="14" name="TextBox 13"/>
          <p:cNvSpPr txBox="1"/>
          <p:nvPr/>
        </p:nvSpPr>
        <p:spPr>
          <a:xfrm>
            <a:off x="1479149" y="414018"/>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62194" y="1700304"/>
            <a:ext cx="12129805" cy="2677656"/>
          </a:xfrm>
          <a:prstGeom prst="rect">
            <a:avLst/>
          </a:prstGeom>
        </p:spPr>
        <p:txBody>
          <a:bodyPr wrap="square">
            <a:spAutoFit/>
          </a:bodyPr>
          <a:lstStyle/>
          <a:p>
            <a:pPr algn="l"/>
            <a:r>
              <a:rPr lang="en-US" sz="2400" b="1" i="0" dirty="0">
                <a:effectLst/>
                <a:latin typeface="Baron Neue" panose="020B0000000000000000" pitchFamily="34" charset="0"/>
              </a:rPr>
              <a:t>-&gt;</a:t>
            </a:r>
            <a:r>
              <a:rPr lang="ru-RU" sz="2400" b="1" dirty="0">
                <a:latin typeface="Baron Neue" panose="020B0000000000000000" pitchFamily="34" charset="0"/>
              </a:rPr>
              <a:t> </a:t>
            </a:r>
            <a:r>
              <a:rPr lang="ru-RU" sz="2400" b="0" i="0" dirty="0">
                <a:solidFill>
                  <a:srgbClr val="0D0D0F"/>
                </a:solidFill>
                <a:effectLst/>
                <a:latin typeface="Baron Neue" panose="020B0000000000000000" pitchFamily="34" charset="0"/>
              </a:rPr>
              <a:t>Гостиница Астра расположена в городе Казань в 4,7 км от центра.</a:t>
            </a:r>
            <a:br>
              <a:rPr lang="ru-RU" sz="2400" dirty="0">
                <a:latin typeface="Baron Neue" panose="020B0000000000000000" pitchFamily="34" charset="0"/>
              </a:rPr>
            </a:br>
            <a:r>
              <a:rPr lang="ru-RU" sz="2400" b="0" i="0" dirty="0">
                <a:solidFill>
                  <a:srgbClr val="0D0D0F"/>
                </a:solidFill>
                <a:effectLst/>
                <a:latin typeface="Baron Neue" panose="020B0000000000000000" pitchFamily="34" charset="0"/>
              </a:rPr>
              <a:t>Здесь созданы все условия для комфортног</a:t>
            </a:r>
            <a:r>
              <a:rPr lang="ru-RU" sz="2400" dirty="0">
                <a:solidFill>
                  <a:srgbClr val="0D0D0F"/>
                </a:solidFill>
                <a:latin typeface="Baron Neue" panose="020B0000000000000000" pitchFamily="34" charset="0"/>
              </a:rPr>
              <a:t>о</a:t>
            </a:r>
            <a:r>
              <a:rPr lang="en-US" sz="2400" dirty="0">
                <a:solidFill>
                  <a:srgbClr val="0D0D0F"/>
                </a:solidFill>
                <a:latin typeface="Baron Neue" panose="020B0000000000000000" pitchFamily="34" charset="0"/>
              </a:rPr>
              <a:t> </a:t>
            </a:r>
            <a:r>
              <a:rPr lang="ru-RU" sz="2400" b="0" i="0" dirty="0">
                <a:solidFill>
                  <a:srgbClr val="0D0D0F"/>
                </a:solidFill>
                <a:effectLst/>
                <a:latin typeface="Baron Neue" panose="020B0000000000000000" pitchFamily="34" charset="0"/>
              </a:rPr>
              <a:t>проживания — есть телевизор, фен, </a:t>
            </a:r>
            <a:r>
              <a:rPr lang="ru-RU" sz="2400" b="0" i="0" dirty="0" err="1">
                <a:solidFill>
                  <a:srgbClr val="0D0D0F"/>
                </a:solidFill>
                <a:effectLst/>
                <a:latin typeface="Baron Neue" panose="020B0000000000000000" pitchFamily="34" charset="0"/>
              </a:rPr>
              <a:t>утюг,чай</a:t>
            </a:r>
            <a:r>
              <a:rPr lang="ru-RU" sz="2400" b="0" i="0" dirty="0">
                <a:solidFill>
                  <a:srgbClr val="0D0D0F"/>
                </a:solidFill>
                <a:effectLst/>
                <a:latin typeface="Baron Neue" panose="020B0000000000000000" pitchFamily="34" charset="0"/>
              </a:rPr>
              <a:t>/кофе в номерах, отопление. У каждого гостя будет доступ в интернет, вы сможете выложить фотографии, отправить файл или позвонить родным по видео.</a:t>
            </a:r>
          </a:p>
          <a:p>
            <a:br>
              <a:rPr lang="ru-RU" sz="2400" dirty="0"/>
            </a:br>
            <a:endParaRPr lang="ru-RU" sz="2400" b="0" i="0" dirty="0">
              <a:solidFill>
                <a:srgbClr val="0D0D0F"/>
              </a:solidFill>
              <a:effectLst/>
              <a:latin typeface="Baron Neue" panose="020B0000000000000000" pitchFamily="34" charset="0"/>
            </a:endParaRPr>
          </a:p>
        </p:txBody>
      </p:sp>
      <p:sp>
        <p:nvSpPr>
          <p:cNvPr id="6" name="Прямоугольник с двумя скругленными противолежащими углами 5"/>
          <p:cNvSpPr/>
          <p:nvPr/>
        </p:nvSpPr>
        <p:spPr>
          <a:xfrm>
            <a:off x="8211200" y="3829325"/>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7" name="Прямоугольник с двумя скругленными противолежащими углами 6"/>
          <p:cNvSpPr/>
          <p:nvPr/>
        </p:nvSpPr>
        <p:spPr>
          <a:xfrm>
            <a:off x="8231079" y="3824702"/>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8" name="Прямоугольник с двумя скругленными противолежащими углами 7"/>
          <p:cNvSpPr/>
          <p:nvPr/>
        </p:nvSpPr>
        <p:spPr>
          <a:xfrm rot="5400000">
            <a:off x="11752753" y="6445680"/>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с двумя скругленными противолежащими углами 8"/>
          <p:cNvSpPr/>
          <p:nvPr/>
        </p:nvSpPr>
        <p:spPr>
          <a:xfrm rot="5400000">
            <a:off x="11760806" y="6404507"/>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1" name="Прямоугольник с двумя скругленными противолежащими углами 10"/>
          <p:cNvSpPr/>
          <p:nvPr/>
        </p:nvSpPr>
        <p:spPr>
          <a:xfrm>
            <a:off x="3678520" y="3846410"/>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2" name="Прямоугольник с двумя скругленными противолежащими углами 11"/>
          <p:cNvSpPr/>
          <p:nvPr/>
        </p:nvSpPr>
        <p:spPr>
          <a:xfrm>
            <a:off x="3698399" y="3841787"/>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sp>
        <p:nvSpPr>
          <p:cNvPr id="13" name="Прямоугольник с двумя скругленными противолежащими углами 12"/>
          <p:cNvSpPr/>
          <p:nvPr/>
        </p:nvSpPr>
        <p:spPr>
          <a:xfrm rot="5400000">
            <a:off x="7113148" y="6375935"/>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6" name="Прямоугольник с двумя скругленными противолежащими углами 15"/>
          <p:cNvSpPr/>
          <p:nvPr/>
        </p:nvSpPr>
        <p:spPr>
          <a:xfrm rot="5400000">
            <a:off x="7121201" y="6334762"/>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4" name="Рисунок 3">
            <a:extLst>
              <a:ext uri="{FF2B5EF4-FFF2-40B4-BE49-F238E27FC236}">
                <a16:creationId xmlns:a16="http://schemas.microsoft.com/office/drawing/2014/main" id="{93C9CADE-5040-D7D6-87B5-68B7A080AF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7094" y="3942586"/>
            <a:ext cx="3589212" cy="2691909"/>
          </a:xfrm>
          <a:prstGeom prst="rect">
            <a:avLst/>
          </a:prstGeom>
        </p:spPr>
      </p:pic>
      <p:pic>
        <p:nvPicPr>
          <p:cNvPr id="23" name="Рисунок 22">
            <a:extLst>
              <a:ext uri="{FF2B5EF4-FFF2-40B4-BE49-F238E27FC236}">
                <a16:creationId xmlns:a16="http://schemas.microsoft.com/office/drawing/2014/main" id="{76E31060-FDFA-286B-0801-AB07C86D9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8086" y="3926092"/>
            <a:ext cx="3710920" cy="2783190"/>
          </a:xfrm>
          <a:prstGeom prst="rect">
            <a:avLst/>
          </a:prstGeom>
        </p:spPr>
      </p:pic>
    </p:spTree>
    <p:extLst>
      <p:ext uri="{BB962C8B-B14F-4D97-AF65-F5344CB8AC3E}">
        <p14:creationId xmlns:p14="http://schemas.microsoft.com/office/powerpoint/2010/main" val="182975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271981" y="-665256"/>
            <a:ext cx="11078817" cy="2387600"/>
          </a:xfrm>
        </p:spPr>
        <p:txBody>
          <a:bodyPr>
            <a:normAutofit/>
          </a:bodyPr>
          <a:lstStyle/>
          <a:p>
            <a:r>
              <a:rPr lang="ru-RU" sz="4800" dirty="0">
                <a:latin typeface="Baron Neue Black Italic" panose="00000500000000000000" pitchFamily="50" charset="0"/>
              </a:rPr>
              <a:t>номер</a:t>
            </a:r>
          </a:p>
        </p:txBody>
      </p:sp>
      <p:sp>
        <p:nvSpPr>
          <p:cNvPr id="14" name="TextBox 13"/>
          <p:cNvSpPr txBox="1"/>
          <p:nvPr/>
        </p:nvSpPr>
        <p:spPr>
          <a:xfrm>
            <a:off x="1479149" y="414018"/>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6" name="Прямоугольник с двумя скругленными противолежащими углами 5"/>
          <p:cNvSpPr/>
          <p:nvPr/>
        </p:nvSpPr>
        <p:spPr>
          <a:xfrm>
            <a:off x="5045435" y="4686340"/>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7" name="Прямоугольник с двумя скругленными противолежащими углами 6"/>
          <p:cNvSpPr/>
          <p:nvPr/>
        </p:nvSpPr>
        <p:spPr>
          <a:xfrm>
            <a:off x="5065314" y="4681717"/>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8" name="Прямоугольник с двумя скругленными противолежащими углами 7"/>
          <p:cNvSpPr/>
          <p:nvPr/>
        </p:nvSpPr>
        <p:spPr>
          <a:xfrm rot="5400000">
            <a:off x="9022884" y="6397031"/>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с двумя скругленными противолежащими углами 8"/>
          <p:cNvSpPr/>
          <p:nvPr/>
        </p:nvSpPr>
        <p:spPr>
          <a:xfrm rot="5400000">
            <a:off x="9030937" y="6355858"/>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1" name="Прямоугольник с двумя скругленными противолежащими углами 10"/>
          <p:cNvSpPr/>
          <p:nvPr/>
        </p:nvSpPr>
        <p:spPr>
          <a:xfrm>
            <a:off x="669967" y="3552160"/>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2" name="Прямоугольник с двумя скругленными противолежащими углами 11"/>
          <p:cNvSpPr/>
          <p:nvPr/>
        </p:nvSpPr>
        <p:spPr>
          <a:xfrm>
            <a:off x="689846" y="3547537"/>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3" name="Прямоугольник с двумя скругленными противолежащими углами 12"/>
          <p:cNvSpPr/>
          <p:nvPr/>
        </p:nvSpPr>
        <p:spPr>
          <a:xfrm rot="5400000">
            <a:off x="4339319" y="6292118"/>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6" name="Прямоугольник с двумя скругленными противолежащими углами 15"/>
          <p:cNvSpPr/>
          <p:nvPr/>
        </p:nvSpPr>
        <p:spPr>
          <a:xfrm rot="5400000">
            <a:off x="4347372" y="6250945"/>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8" name="Прямоугольник с двумя скругленными противолежащими углами 17"/>
          <p:cNvSpPr/>
          <p:nvPr/>
        </p:nvSpPr>
        <p:spPr>
          <a:xfrm>
            <a:off x="7371473" y="821980"/>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9" name="Прямоугольник с двумя скругленными противолежащими углами 18"/>
          <p:cNvSpPr/>
          <p:nvPr/>
        </p:nvSpPr>
        <p:spPr>
          <a:xfrm>
            <a:off x="7391352" y="817357"/>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20" name="Прямоугольник с двумя скругленными противолежащими углами 19"/>
          <p:cNvSpPr/>
          <p:nvPr/>
        </p:nvSpPr>
        <p:spPr>
          <a:xfrm rot="5400000">
            <a:off x="10930059" y="3433859"/>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21" name="Прямоугольник с двумя скругленными противолежащими углами 20"/>
          <p:cNvSpPr/>
          <p:nvPr/>
        </p:nvSpPr>
        <p:spPr>
          <a:xfrm rot="5400000">
            <a:off x="10938112" y="3392686"/>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3" name="Рисунок 2">
            <a:extLst>
              <a:ext uri="{FF2B5EF4-FFF2-40B4-BE49-F238E27FC236}">
                <a16:creationId xmlns:a16="http://schemas.microsoft.com/office/drawing/2014/main" id="{8AFF58D1-E1AF-E880-7DE1-B04580BB3020}"/>
              </a:ext>
            </a:extLst>
          </p:cNvPr>
          <p:cNvPicPr>
            <a:picLocks noChangeAspect="1"/>
          </p:cNvPicPr>
          <p:nvPr/>
        </p:nvPicPr>
        <p:blipFill>
          <a:blip r:embed="rId2"/>
          <a:stretch>
            <a:fillRect/>
          </a:stretch>
        </p:blipFill>
        <p:spPr>
          <a:xfrm>
            <a:off x="7482314" y="923452"/>
            <a:ext cx="3723997" cy="2789645"/>
          </a:xfrm>
          <a:prstGeom prst="rect">
            <a:avLst/>
          </a:prstGeom>
        </p:spPr>
      </p:pic>
      <p:pic>
        <p:nvPicPr>
          <p:cNvPr id="5" name="Рисунок 4">
            <a:extLst>
              <a:ext uri="{FF2B5EF4-FFF2-40B4-BE49-F238E27FC236}">
                <a16:creationId xmlns:a16="http://schemas.microsoft.com/office/drawing/2014/main" id="{ACFBD13E-3865-60AE-2E55-6FFA932C37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986" y="4795423"/>
            <a:ext cx="4143206" cy="1864443"/>
          </a:xfrm>
          <a:prstGeom prst="rect">
            <a:avLst/>
          </a:prstGeom>
        </p:spPr>
      </p:pic>
      <p:pic>
        <p:nvPicPr>
          <p:cNvPr id="24" name="Рисунок 23">
            <a:extLst>
              <a:ext uri="{FF2B5EF4-FFF2-40B4-BE49-F238E27FC236}">
                <a16:creationId xmlns:a16="http://schemas.microsoft.com/office/drawing/2014/main" id="{3D5FEFC9-A21F-65EA-1A6B-DE63C12EA5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578" y="3659341"/>
            <a:ext cx="3861839" cy="2896379"/>
          </a:xfrm>
          <a:prstGeom prst="rect">
            <a:avLst/>
          </a:prstGeom>
        </p:spPr>
      </p:pic>
    </p:spTree>
    <p:extLst>
      <p:ext uri="{BB962C8B-B14F-4D97-AF65-F5344CB8AC3E}">
        <p14:creationId xmlns:p14="http://schemas.microsoft.com/office/powerpoint/2010/main" val="1032766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264297" y="-635438"/>
            <a:ext cx="11078817" cy="2387600"/>
          </a:xfrm>
        </p:spPr>
        <p:txBody>
          <a:bodyPr>
            <a:normAutofit/>
          </a:bodyPr>
          <a:lstStyle/>
          <a:p>
            <a:r>
              <a:rPr lang="ru-RU" sz="4800" dirty="0">
                <a:latin typeface="Baron Neue Black Italic" panose="00000500000000000000" pitchFamily="50" charset="0"/>
              </a:rPr>
              <a:t>экскурсия</a:t>
            </a:r>
          </a:p>
        </p:txBody>
      </p:sp>
      <p:sp>
        <p:nvSpPr>
          <p:cNvPr id="14" name="TextBox 13"/>
          <p:cNvSpPr txBox="1"/>
          <p:nvPr/>
        </p:nvSpPr>
        <p:spPr>
          <a:xfrm>
            <a:off x="1479149" y="414018"/>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562471" y="1995024"/>
            <a:ext cx="7973282" cy="461665"/>
          </a:xfrm>
          <a:prstGeom prst="rect">
            <a:avLst/>
          </a:prstGeom>
        </p:spPr>
        <p:txBody>
          <a:bodyPr wrap="square">
            <a:spAutoFit/>
          </a:bodyPr>
          <a:lstStyle/>
          <a:p>
            <a:r>
              <a:rPr lang="en-US" sz="2400" b="1" i="0" dirty="0">
                <a:effectLst/>
                <a:latin typeface="Baron Neue" panose="020B0000000000000000" pitchFamily="34" charset="0"/>
              </a:rPr>
              <a:t>-&gt;</a:t>
            </a:r>
            <a:r>
              <a:rPr lang="ru-RU" sz="2400" b="1" dirty="0">
                <a:latin typeface="Baron Neue" panose="020B0000000000000000" pitchFamily="34" charset="0"/>
              </a:rPr>
              <a:t> Обзорная по городу</a:t>
            </a:r>
            <a:endParaRPr lang="ru-RU" sz="3600" b="1" dirty="0">
              <a:solidFill>
                <a:schemeClr val="bg1"/>
              </a:solidFill>
              <a:latin typeface="Baron Neue" panose="020B0000000000000000" pitchFamily="34" charset="0"/>
            </a:endParaRPr>
          </a:p>
        </p:txBody>
      </p:sp>
      <p:pic>
        <p:nvPicPr>
          <p:cNvPr id="3" name="Рисунок 2">
            <a:extLst>
              <a:ext uri="{FF2B5EF4-FFF2-40B4-BE49-F238E27FC236}">
                <a16:creationId xmlns:a16="http://schemas.microsoft.com/office/drawing/2014/main" id="{2F5CF24C-4407-E08D-1FCF-146C06D213CE}"/>
              </a:ext>
            </a:extLst>
          </p:cNvPr>
          <p:cNvPicPr>
            <a:picLocks noChangeAspect="1"/>
          </p:cNvPicPr>
          <p:nvPr/>
        </p:nvPicPr>
        <p:blipFill>
          <a:blip r:embed="rId2"/>
          <a:stretch>
            <a:fillRect/>
          </a:stretch>
        </p:blipFill>
        <p:spPr>
          <a:xfrm>
            <a:off x="6640586" y="3864395"/>
            <a:ext cx="4988943" cy="2776802"/>
          </a:xfrm>
          <a:prstGeom prst="rect">
            <a:avLst/>
          </a:prstGeom>
        </p:spPr>
      </p:pic>
      <p:sp>
        <p:nvSpPr>
          <p:cNvPr id="4" name="Прямоугольник 3">
            <a:extLst>
              <a:ext uri="{FF2B5EF4-FFF2-40B4-BE49-F238E27FC236}">
                <a16:creationId xmlns:a16="http://schemas.microsoft.com/office/drawing/2014/main" id="{995FF543-1CAB-7004-A2DE-2798B482CFDB}"/>
              </a:ext>
            </a:extLst>
          </p:cNvPr>
          <p:cNvSpPr/>
          <p:nvPr/>
        </p:nvSpPr>
        <p:spPr>
          <a:xfrm>
            <a:off x="562471" y="3033398"/>
            <a:ext cx="7973282" cy="830997"/>
          </a:xfrm>
          <a:prstGeom prst="rect">
            <a:avLst/>
          </a:prstGeom>
        </p:spPr>
        <p:txBody>
          <a:bodyPr wrap="square">
            <a:spAutoFit/>
          </a:bodyPr>
          <a:lstStyle/>
          <a:p>
            <a:r>
              <a:rPr lang="ru-RU" sz="2400" b="1" i="0" dirty="0">
                <a:effectLst/>
                <a:latin typeface="Baron Neue" panose="020B0000000000000000" pitchFamily="34" charset="0"/>
              </a:rPr>
              <a:t>Данная экскурсия проводится по центру города</a:t>
            </a:r>
            <a:endParaRPr lang="ru-RU" sz="3600" b="1" dirty="0">
              <a:solidFill>
                <a:schemeClr val="bg1"/>
              </a:solidFill>
              <a:latin typeface="Baron Neue" panose="020B0000000000000000" pitchFamily="34" charset="0"/>
            </a:endParaRPr>
          </a:p>
        </p:txBody>
      </p:sp>
      <p:sp>
        <p:nvSpPr>
          <p:cNvPr id="5" name="Прямоугольник с двумя скругленными противолежащими углами 35">
            <a:extLst>
              <a:ext uri="{FF2B5EF4-FFF2-40B4-BE49-F238E27FC236}">
                <a16:creationId xmlns:a16="http://schemas.microsoft.com/office/drawing/2014/main" id="{E29465B6-B281-E1B5-51D9-B0E48F72C915}"/>
              </a:ext>
            </a:extLst>
          </p:cNvPr>
          <p:cNvSpPr/>
          <p:nvPr/>
        </p:nvSpPr>
        <p:spPr>
          <a:xfrm>
            <a:off x="6541194" y="6069342"/>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6" name="Прямоугольник с двумя скругленными противолежащими углами 36">
            <a:extLst>
              <a:ext uri="{FF2B5EF4-FFF2-40B4-BE49-F238E27FC236}">
                <a16:creationId xmlns:a16="http://schemas.microsoft.com/office/drawing/2014/main" id="{D88FA7D4-31A7-7888-E25E-739DF7A9DE39}"/>
              </a:ext>
            </a:extLst>
          </p:cNvPr>
          <p:cNvSpPr/>
          <p:nvPr/>
        </p:nvSpPr>
        <p:spPr>
          <a:xfrm>
            <a:off x="6561073" y="6624525"/>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7" name="Прямоугольник с двумя скругленными противолежащими углами 37">
            <a:extLst>
              <a:ext uri="{FF2B5EF4-FFF2-40B4-BE49-F238E27FC236}">
                <a16:creationId xmlns:a16="http://schemas.microsoft.com/office/drawing/2014/main" id="{F845D5E8-FE9D-8AD1-C07A-87495C28BE9B}"/>
              </a:ext>
            </a:extLst>
          </p:cNvPr>
          <p:cNvSpPr/>
          <p:nvPr/>
        </p:nvSpPr>
        <p:spPr>
          <a:xfrm rot="5400000">
            <a:off x="11340044" y="3496647"/>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8" name="Прямоугольник с двумя скругленными противолежащими углами 38">
            <a:extLst>
              <a:ext uri="{FF2B5EF4-FFF2-40B4-BE49-F238E27FC236}">
                <a16:creationId xmlns:a16="http://schemas.microsoft.com/office/drawing/2014/main" id="{E94B3AA4-F8E4-5905-70DB-6658DB1728D7}"/>
              </a:ext>
            </a:extLst>
          </p:cNvPr>
          <p:cNvSpPr/>
          <p:nvPr/>
        </p:nvSpPr>
        <p:spPr>
          <a:xfrm rot="5400000">
            <a:off x="11359923" y="4051830"/>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382156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264297" y="-635438"/>
            <a:ext cx="11078817" cy="2387600"/>
          </a:xfrm>
        </p:spPr>
        <p:txBody>
          <a:bodyPr>
            <a:normAutofit/>
          </a:bodyPr>
          <a:lstStyle/>
          <a:p>
            <a:r>
              <a:rPr lang="ru-RU" sz="4800" dirty="0">
                <a:latin typeface="Baron Neue Black Italic" panose="00000500000000000000" pitchFamily="50" charset="0"/>
              </a:rPr>
              <a:t>экскурсия</a:t>
            </a:r>
          </a:p>
        </p:txBody>
      </p:sp>
      <p:sp>
        <p:nvSpPr>
          <p:cNvPr id="14" name="TextBox 13"/>
          <p:cNvSpPr txBox="1"/>
          <p:nvPr/>
        </p:nvSpPr>
        <p:spPr>
          <a:xfrm>
            <a:off x="1479149" y="414018"/>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562471" y="1995024"/>
            <a:ext cx="7973282" cy="461665"/>
          </a:xfrm>
          <a:prstGeom prst="rect">
            <a:avLst/>
          </a:prstGeom>
        </p:spPr>
        <p:txBody>
          <a:bodyPr wrap="square">
            <a:spAutoFit/>
          </a:bodyPr>
          <a:lstStyle/>
          <a:p>
            <a:r>
              <a:rPr lang="en-US" sz="2400" b="1" i="0" dirty="0">
                <a:effectLst/>
                <a:latin typeface="Baron Neue" panose="020B0000000000000000" pitchFamily="34" charset="0"/>
              </a:rPr>
              <a:t>-&gt;</a:t>
            </a:r>
            <a:r>
              <a:rPr lang="ru-RU" sz="2400" b="1" dirty="0">
                <a:latin typeface="Baron Neue" panose="020B0000000000000000" pitchFamily="34" charset="0"/>
              </a:rPr>
              <a:t> Обед «добрая столовая»</a:t>
            </a:r>
            <a:endParaRPr lang="ru-RU" sz="3600" b="1" dirty="0">
              <a:solidFill>
                <a:schemeClr val="bg1"/>
              </a:solidFill>
              <a:latin typeface="Baron Neue" panose="020B0000000000000000" pitchFamily="34" charset="0"/>
            </a:endParaRPr>
          </a:p>
        </p:txBody>
      </p:sp>
      <p:pic>
        <p:nvPicPr>
          <p:cNvPr id="5" name="Рисунок 4">
            <a:extLst>
              <a:ext uri="{FF2B5EF4-FFF2-40B4-BE49-F238E27FC236}">
                <a16:creationId xmlns:a16="http://schemas.microsoft.com/office/drawing/2014/main" id="{F95D2AA5-E8F6-ACCA-0CE4-63F4EAF3DF3D}"/>
              </a:ext>
            </a:extLst>
          </p:cNvPr>
          <p:cNvPicPr>
            <a:picLocks noChangeAspect="1"/>
          </p:cNvPicPr>
          <p:nvPr/>
        </p:nvPicPr>
        <p:blipFill>
          <a:blip r:embed="rId2"/>
          <a:stretch>
            <a:fillRect/>
          </a:stretch>
        </p:blipFill>
        <p:spPr>
          <a:xfrm>
            <a:off x="8143335" y="4042612"/>
            <a:ext cx="3962401" cy="2755003"/>
          </a:xfrm>
          <a:prstGeom prst="rect">
            <a:avLst/>
          </a:prstGeom>
        </p:spPr>
      </p:pic>
      <p:pic>
        <p:nvPicPr>
          <p:cNvPr id="7" name="Рисунок 6">
            <a:extLst>
              <a:ext uri="{FF2B5EF4-FFF2-40B4-BE49-F238E27FC236}">
                <a16:creationId xmlns:a16="http://schemas.microsoft.com/office/drawing/2014/main" id="{BA366897-62A7-9B6B-9AB6-EF85D7489EC2}"/>
              </a:ext>
            </a:extLst>
          </p:cNvPr>
          <p:cNvPicPr>
            <a:picLocks noChangeAspect="1"/>
          </p:cNvPicPr>
          <p:nvPr/>
        </p:nvPicPr>
        <p:blipFill>
          <a:blip r:embed="rId3"/>
          <a:stretch>
            <a:fillRect/>
          </a:stretch>
        </p:blipFill>
        <p:spPr>
          <a:xfrm>
            <a:off x="9164728" y="272561"/>
            <a:ext cx="2476560" cy="3622431"/>
          </a:xfrm>
          <a:prstGeom prst="rect">
            <a:avLst/>
          </a:prstGeom>
        </p:spPr>
      </p:pic>
      <p:sp>
        <p:nvSpPr>
          <p:cNvPr id="8" name="Прямоугольник 7">
            <a:extLst>
              <a:ext uri="{FF2B5EF4-FFF2-40B4-BE49-F238E27FC236}">
                <a16:creationId xmlns:a16="http://schemas.microsoft.com/office/drawing/2014/main" id="{8DEBDCB0-8E08-443F-175B-D637D1A97DC3}"/>
              </a:ext>
            </a:extLst>
          </p:cNvPr>
          <p:cNvSpPr/>
          <p:nvPr/>
        </p:nvSpPr>
        <p:spPr>
          <a:xfrm>
            <a:off x="550712" y="3374259"/>
            <a:ext cx="7973282" cy="461665"/>
          </a:xfrm>
          <a:prstGeom prst="rect">
            <a:avLst/>
          </a:prstGeom>
        </p:spPr>
        <p:txBody>
          <a:bodyPr wrap="square">
            <a:spAutoFit/>
          </a:bodyPr>
          <a:lstStyle/>
          <a:p>
            <a:r>
              <a:rPr lang="en-US" sz="2400" b="1" i="0" dirty="0">
                <a:effectLst/>
                <a:latin typeface="Baron Neue" panose="020B0000000000000000" pitchFamily="34" charset="0"/>
              </a:rPr>
              <a:t>-&gt;</a:t>
            </a:r>
            <a:r>
              <a:rPr lang="ru-RU" sz="2400" b="1" i="0" dirty="0">
                <a:effectLst/>
                <a:latin typeface="Baron Neue" panose="020B0000000000000000" pitchFamily="34" charset="0"/>
              </a:rPr>
              <a:t>средне-неплохой чек – 500 руб.</a:t>
            </a:r>
            <a:endParaRPr lang="ru-RU" sz="3600" b="1" dirty="0">
              <a:solidFill>
                <a:schemeClr val="bg1"/>
              </a:solidFill>
              <a:latin typeface="Baron Neue" panose="020B0000000000000000" pitchFamily="34" charset="0"/>
            </a:endParaRPr>
          </a:p>
        </p:txBody>
      </p:sp>
      <p:sp>
        <p:nvSpPr>
          <p:cNvPr id="9" name="Прямоугольник с двумя скругленными противолежащими углами 35">
            <a:extLst>
              <a:ext uri="{FF2B5EF4-FFF2-40B4-BE49-F238E27FC236}">
                <a16:creationId xmlns:a16="http://schemas.microsoft.com/office/drawing/2014/main" id="{13253652-2688-2210-A204-C5343CAE6963}"/>
              </a:ext>
            </a:extLst>
          </p:cNvPr>
          <p:cNvSpPr/>
          <p:nvPr/>
        </p:nvSpPr>
        <p:spPr>
          <a:xfrm>
            <a:off x="8100204" y="6213267"/>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0" name="Прямоугольник с двумя скругленными противолежащими углами 36">
            <a:extLst>
              <a:ext uri="{FF2B5EF4-FFF2-40B4-BE49-F238E27FC236}">
                <a16:creationId xmlns:a16="http://schemas.microsoft.com/office/drawing/2014/main" id="{5AEF068D-7656-2EF5-23CA-4A07E501D34E}"/>
              </a:ext>
            </a:extLst>
          </p:cNvPr>
          <p:cNvSpPr/>
          <p:nvPr/>
        </p:nvSpPr>
        <p:spPr>
          <a:xfrm>
            <a:off x="8120083" y="6768450"/>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1" name="Прямоугольник с двумя скругленными противолежащими углами 37">
            <a:extLst>
              <a:ext uri="{FF2B5EF4-FFF2-40B4-BE49-F238E27FC236}">
                <a16:creationId xmlns:a16="http://schemas.microsoft.com/office/drawing/2014/main" id="{54A82BBD-3CA7-76AA-00BA-D8378FDFD702}"/>
              </a:ext>
            </a:extLst>
          </p:cNvPr>
          <p:cNvSpPr/>
          <p:nvPr/>
        </p:nvSpPr>
        <p:spPr>
          <a:xfrm rot="5400000">
            <a:off x="11824252" y="3652925"/>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2" name="Прямоугольник с двумя скругленными противолежащими углами 38">
            <a:extLst>
              <a:ext uri="{FF2B5EF4-FFF2-40B4-BE49-F238E27FC236}">
                <a16:creationId xmlns:a16="http://schemas.microsoft.com/office/drawing/2014/main" id="{5F749F08-14A2-7620-D2A6-4DAFAB45466B}"/>
              </a:ext>
            </a:extLst>
          </p:cNvPr>
          <p:cNvSpPr/>
          <p:nvPr/>
        </p:nvSpPr>
        <p:spPr>
          <a:xfrm rot="5400000">
            <a:off x="11844131" y="4208108"/>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9" name="Прямоугольник с двумя скругленными противолежащими углами 35">
            <a:extLst>
              <a:ext uri="{FF2B5EF4-FFF2-40B4-BE49-F238E27FC236}">
                <a16:creationId xmlns:a16="http://schemas.microsoft.com/office/drawing/2014/main" id="{592FDC94-CF66-9436-001A-A01ECF930DDF}"/>
              </a:ext>
            </a:extLst>
          </p:cNvPr>
          <p:cNvSpPr/>
          <p:nvPr/>
        </p:nvSpPr>
        <p:spPr>
          <a:xfrm>
            <a:off x="9086021" y="3339755"/>
            <a:ext cx="99392" cy="636105"/>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20" name="Прямоугольник с двумя скругленными противолежащими углами 36">
            <a:extLst>
              <a:ext uri="{FF2B5EF4-FFF2-40B4-BE49-F238E27FC236}">
                <a16:creationId xmlns:a16="http://schemas.microsoft.com/office/drawing/2014/main" id="{5B5E2765-5563-98B7-3471-F838CF976B6F}"/>
              </a:ext>
            </a:extLst>
          </p:cNvPr>
          <p:cNvSpPr/>
          <p:nvPr/>
        </p:nvSpPr>
        <p:spPr>
          <a:xfrm>
            <a:off x="9105900" y="3894938"/>
            <a:ext cx="637200" cy="100800"/>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21" name="Прямоугольник с двумя скругленными противолежащими углами 37">
            <a:extLst>
              <a:ext uri="{FF2B5EF4-FFF2-40B4-BE49-F238E27FC236}">
                <a16:creationId xmlns:a16="http://schemas.microsoft.com/office/drawing/2014/main" id="{A32CB2B0-26BF-848B-3F38-F595AB586C7A}"/>
              </a:ext>
            </a:extLst>
          </p:cNvPr>
          <p:cNvSpPr/>
          <p:nvPr/>
        </p:nvSpPr>
        <p:spPr>
          <a:xfrm rot="5400000">
            <a:off x="11313430" y="-90018"/>
            <a:ext cx="99392" cy="636105"/>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22" name="Прямоугольник с двумя скругленными противолежащими углами 38">
            <a:extLst>
              <a:ext uri="{FF2B5EF4-FFF2-40B4-BE49-F238E27FC236}">
                <a16:creationId xmlns:a16="http://schemas.microsoft.com/office/drawing/2014/main" id="{6F8DBEA7-62CA-C769-2561-453102B88EDB}"/>
              </a:ext>
            </a:extLst>
          </p:cNvPr>
          <p:cNvSpPr/>
          <p:nvPr/>
        </p:nvSpPr>
        <p:spPr>
          <a:xfrm rot="5400000">
            <a:off x="11333309" y="465165"/>
            <a:ext cx="637200" cy="100800"/>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854136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264297" y="-635438"/>
            <a:ext cx="11078817" cy="2387600"/>
          </a:xfrm>
        </p:spPr>
        <p:txBody>
          <a:bodyPr>
            <a:normAutofit/>
          </a:bodyPr>
          <a:lstStyle/>
          <a:p>
            <a:r>
              <a:rPr lang="ru-RU" sz="4800" dirty="0">
                <a:latin typeface="Baron Neue Black Italic" panose="00000500000000000000" pitchFamily="50" charset="0"/>
              </a:rPr>
              <a:t>экскурсия</a:t>
            </a:r>
          </a:p>
        </p:txBody>
      </p:sp>
      <p:sp>
        <p:nvSpPr>
          <p:cNvPr id="14" name="TextBox 13"/>
          <p:cNvSpPr txBox="1"/>
          <p:nvPr/>
        </p:nvSpPr>
        <p:spPr>
          <a:xfrm>
            <a:off x="1479149" y="414018"/>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264297" y="1752162"/>
            <a:ext cx="7973282" cy="461665"/>
          </a:xfrm>
          <a:prstGeom prst="rect">
            <a:avLst/>
          </a:prstGeom>
        </p:spPr>
        <p:txBody>
          <a:bodyPr wrap="square">
            <a:spAutoFit/>
          </a:bodyPr>
          <a:lstStyle/>
          <a:p>
            <a:r>
              <a:rPr lang="en-US" sz="2400" b="1" i="0" dirty="0">
                <a:effectLst/>
                <a:latin typeface="Baron Neue" panose="020B0000000000000000" pitchFamily="34" charset="0"/>
              </a:rPr>
              <a:t>-&gt;</a:t>
            </a:r>
            <a:r>
              <a:rPr lang="ru-RU" sz="2400" b="1" dirty="0">
                <a:latin typeface="Baron Neue" panose="020B0000000000000000" pitchFamily="34" charset="0"/>
              </a:rPr>
              <a:t> Зоологический музей им. </a:t>
            </a:r>
            <a:r>
              <a:rPr lang="ru-RU" sz="2400" b="1" dirty="0" err="1">
                <a:latin typeface="Baron Neue" panose="020B0000000000000000" pitchFamily="34" charset="0"/>
              </a:rPr>
              <a:t>Э.а</a:t>
            </a:r>
            <a:r>
              <a:rPr lang="ru-RU" sz="2400" b="1" dirty="0">
                <a:latin typeface="Baron Neue" panose="020B0000000000000000" pitchFamily="34" charset="0"/>
              </a:rPr>
              <a:t>. </a:t>
            </a:r>
            <a:r>
              <a:rPr lang="ru-RU" sz="2400" b="1" dirty="0" err="1">
                <a:latin typeface="Baron Neue" panose="020B0000000000000000" pitchFamily="34" charset="0"/>
              </a:rPr>
              <a:t>Эверсмана</a:t>
            </a:r>
            <a:endParaRPr lang="ru-RU" sz="3600" b="1" dirty="0">
              <a:solidFill>
                <a:schemeClr val="bg1"/>
              </a:solidFill>
              <a:latin typeface="Baron Neue" panose="020B0000000000000000" pitchFamily="34" charset="0"/>
            </a:endParaRPr>
          </a:p>
        </p:txBody>
      </p:sp>
      <p:pic>
        <p:nvPicPr>
          <p:cNvPr id="3" name="Рисунок 2">
            <a:extLst>
              <a:ext uri="{FF2B5EF4-FFF2-40B4-BE49-F238E27FC236}">
                <a16:creationId xmlns:a16="http://schemas.microsoft.com/office/drawing/2014/main" id="{C9D424DB-F14D-3F55-412C-019F3E4E47EF}"/>
              </a:ext>
            </a:extLst>
          </p:cNvPr>
          <p:cNvPicPr>
            <a:picLocks noChangeAspect="1"/>
          </p:cNvPicPr>
          <p:nvPr/>
        </p:nvPicPr>
        <p:blipFill>
          <a:blip r:embed="rId2"/>
          <a:stretch>
            <a:fillRect/>
          </a:stretch>
        </p:blipFill>
        <p:spPr>
          <a:xfrm>
            <a:off x="9322157" y="334108"/>
            <a:ext cx="2605546" cy="3955828"/>
          </a:xfrm>
          <a:prstGeom prst="rect">
            <a:avLst/>
          </a:prstGeom>
        </p:spPr>
      </p:pic>
      <p:pic>
        <p:nvPicPr>
          <p:cNvPr id="5" name="Рисунок 4">
            <a:extLst>
              <a:ext uri="{FF2B5EF4-FFF2-40B4-BE49-F238E27FC236}">
                <a16:creationId xmlns:a16="http://schemas.microsoft.com/office/drawing/2014/main" id="{75A188FB-DB9A-4297-2734-1C2B18E3765B}"/>
              </a:ext>
            </a:extLst>
          </p:cNvPr>
          <p:cNvPicPr>
            <a:picLocks noChangeAspect="1"/>
          </p:cNvPicPr>
          <p:nvPr/>
        </p:nvPicPr>
        <p:blipFill>
          <a:blip r:embed="rId3"/>
          <a:stretch>
            <a:fillRect/>
          </a:stretch>
        </p:blipFill>
        <p:spPr>
          <a:xfrm>
            <a:off x="9210143" y="4423063"/>
            <a:ext cx="2478084" cy="2325847"/>
          </a:xfrm>
          <a:prstGeom prst="rect">
            <a:avLst/>
          </a:prstGeom>
        </p:spPr>
      </p:pic>
      <p:sp>
        <p:nvSpPr>
          <p:cNvPr id="6" name="Прямоугольник 5">
            <a:extLst>
              <a:ext uri="{FF2B5EF4-FFF2-40B4-BE49-F238E27FC236}">
                <a16:creationId xmlns:a16="http://schemas.microsoft.com/office/drawing/2014/main" id="{60C53A07-DF34-1E08-5550-7937B4E025A6}"/>
              </a:ext>
            </a:extLst>
          </p:cNvPr>
          <p:cNvSpPr/>
          <p:nvPr/>
        </p:nvSpPr>
        <p:spPr>
          <a:xfrm>
            <a:off x="264298" y="2491522"/>
            <a:ext cx="8853824" cy="3477875"/>
          </a:xfrm>
          <a:prstGeom prst="rect">
            <a:avLst/>
          </a:prstGeom>
        </p:spPr>
        <p:txBody>
          <a:bodyPr wrap="square">
            <a:spAutoFit/>
          </a:bodyPr>
          <a:lstStyle/>
          <a:p>
            <a:pPr algn="l">
              <a:spcAft>
                <a:spcPts val="600"/>
              </a:spcAft>
            </a:pPr>
            <a:r>
              <a:rPr lang="ru-RU" sz="2000" dirty="0">
                <a:latin typeface="Baron Neue" panose="020B0000000000000000" pitchFamily="34" charset="0"/>
              </a:rPr>
              <a:t>Зоологический музей и гербарий им. Э. А. </a:t>
            </a:r>
            <a:r>
              <a:rPr lang="ru-RU" sz="2000" dirty="0" err="1">
                <a:latin typeface="Baron Neue" panose="020B0000000000000000" pitchFamily="34" charset="0"/>
              </a:rPr>
              <a:t>Эверсмана</a:t>
            </a:r>
            <a:r>
              <a:rPr lang="ru-RU" sz="2000" dirty="0">
                <a:latin typeface="Baron Neue" panose="020B0000000000000000" pitchFamily="34" charset="0"/>
              </a:rPr>
              <a:t> — один из старейших зоологических музеев России, расположенный в Казани, входит в состав Казанского университета. </a:t>
            </a:r>
            <a:r>
              <a:rPr lang="ru-RU" sz="2000" dirty="0">
                <a:latin typeface="Baron Neue" panose="020B0000000000000000" pitchFamily="34" charset="0"/>
                <a:hlinkClick r:id="rId4">
                  <a:extLst>
                    <a:ext uri="{A12FA001-AC4F-418D-AE19-62706E023703}">
                      <ahyp:hlinkClr xmlns:ahyp="http://schemas.microsoft.com/office/drawing/2018/hyperlinkcolor" val="tx"/>
                    </a:ext>
                  </a:extLst>
                </a:hlinkClick>
              </a:rPr>
              <a:t>3</a:t>
            </a:r>
            <a:br>
              <a:rPr lang="en-US" sz="2000" dirty="0">
                <a:latin typeface="Baron Neue" panose="020B0000000000000000" pitchFamily="34" charset="0"/>
              </a:rPr>
            </a:br>
            <a:r>
              <a:rPr lang="ru-RU" sz="2000" dirty="0">
                <a:latin typeface="Baron Neue" panose="020B0000000000000000" pitchFamily="34" charset="0"/>
              </a:rPr>
              <a:t>Музей состоит из восьми залов, расположенных по фасаду второго этажа восточного крыла главного здания университета. Коллекция музея включает экспонаты из двадцати трёх типов животных. Фонды насчитывают 3,5 тысячи единиц хранения позвоночных, 750 единиц хранения насекомых (более 30 тысяч экземпляров), 4 тысячи экземпляров и единиц хранения других беспозвоночных. </a:t>
            </a:r>
          </a:p>
        </p:txBody>
      </p:sp>
      <p:sp>
        <p:nvSpPr>
          <p:cNvPr id="7" name="Прямоугольник с двумя скругленными противолежащими углами 35">
            <a:extLst>
              <a:ext uri="{FF2B5EF4-FFF2-40B4-BE49-F238E27FC236}">
                <a16:creationId xmlns:a16="http://schemas.microsoft.com/office/drawing/2014/main" id="{CCBE14AE-28A2-E176-4706-668DE36579F8}"/>
              </a:ext>
            </a:extLst>
          </p:cNvPr>
          <p:cNvSpPr/>
          <p:nvPr/>
        </p:nvSpPr>
        <p:spPr>
          <a:xfrm>
            <a:off x="9101361" y="6190199"/>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8" name="Прямоугольник с двумя скругленными противолежащими углами 36">
            <a:extLst>
              <a:ext uri="{FF2B5EF4-FFF2-40B4-BE49-F238E27FC236}">
                <a16:creationId xmlns:a16="http://schemas.microsoft.com/office/drawing/2014/main" id="{A184B6C7-9913-7E0D-BE17-64D55AA33D00}"/>
              </a:ext>
            </a:extLst>
          </p:cNvPr>
          <p:cNvSpPr/>
          <p:nvPr/>
        </p:nvSpPr>
        <p:spPr>
          <a:xfrm>
            <a:off x="9121240" y="6745382"/>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с двумя скругленными противолежащими углами 37">
            <a:extLst>
              <a:ext uri="{FF2B5EF4-FFF2-40B4-BE49-F238E27FC236}">
                <a16:creationId xmlns:a16="http://schemas.microsoft.com/office/drawing/2014/main" id="{4A560C3F-0D81-2D18-AE0A-753D2C851BC9}"/>
              </a:ext>
            </a:extLst>
          </p:cNvPr>
          <p:cNvSpPr/>
          <p:nvPr/>
        </p:nvSpPr>
        <p:spPr>
          <a:xfrm rot="5400000">
            <a:off x="11412671" y="4083576"/>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0" name="Прямоугольник с двумя скругленными противолежащими углами 38">
            <a:extLst>
              <a:ext uri="{FF2B5EF4-FFF2-40B4-BE49-F238E27FC236}">
                <a16:creationId xmlns:a16="http://schemas.microsoft.com/office/drawing/2014/main" id="{F682C692-AE57-BA65-7567-7F94C184CCB3}"/>
              </a:ext>
            </a:extLst>
          </p:cNvPr>
          <p:cNvSpPr/>
          <p:nvPr/>
        </p:nvSpPr>
        <p:spPr>
          <a:xfrm rot="5400000">
            <a:off x="11432550" y="4638759"/>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1" name="Прямоугольник с двумя скругленными противолежащими углами 35">
            <a:extLst>
              <a:ext uri="{FF2B5EF4-FFF2-40B4-BE49-F238E27FC236}">
                <a16:creationId xmlns:a16="http://schemas.microsoft.com/office/drawing/2014/main" id="{CABEA193-94DB-4E8B-7E8C-FED2BA6F3D6A}"/>
              </a:ext>
            </a:extLst>
          </p:cNvPr>
          <p:cNvSpPr/>
          <p:nvPr/>
        </p:nvSpPr>
        <p:spPr>
          <a:xfrm>
            <a:off x="9228455" y="3703528"/>
            <a:ext cx="99392" cy="636105"/>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2" name="Прямоугольник с двумя скругленными противолежащими углами 36">
            <a:extLst>
              <a:ext uri="{FF2B5EF4-FFF2-40B4-BE49-F238E27FC236}">
                <a16:creationId xmlns:a16="http://schemas.microsoft.com/office/drawing/2014/main" id="{9EEA0D2A-6A56-F37B-42F9-3E763FBB0E5C}"/>
              </a:ext>
            </a:extLst>
          </p:cNvPr>
          <p:cNvSpPr/>
          <p:nvPr/>
        </p:nvSpPr>
        <p:spPr>
          <a:xfrm>
            <a:off x="9248334" y="4258711"/>
            <a:ext cx="637200" cy="100800"/>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3" name="Прямоугольник с двумя скругленными противолежащими углами 37">
            <a:extLst>
              <a:ext uri="{FF2B5EF4-FFF2-40B4-BE49-F238E27FC236}">
                <a16:creationId xmlns:a16="http://schemas.microsoft.com/office/drawing/2014/main" id="{EAD84640-9F17-6688-55B5-D33178CA5980}"/>
              </a:ext>
            </a:extLst>
          </p:cNvPr>
          <p:cNvSpPr/>
          <p:nvPr/>
        </p:nvSpPr>
        <p:spPr>
          <a:xfrm rot="5400000">
            <a:off x="11638464" y="16055"/>
            <a:ext cx="99392" cy="636105"/>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6" name="Прямоугольник с двумя скругленными противолежащими углами 38">
            <a:extLst>
              <a:ext uri="{FF2B5EF4-FFF2-40B4-BE49-F238E27FC236}">
                <a16:creationId xmlns:a16="http://schemas.microsoft.com/office/drawing/2014/main" id="{EA4D8098-7949-9B3F-9665-DC87CA8353DE}"/>
              </a:ext>
            </a:extLst>
          </p:cNvPr>
          <p:cNvSpPr/>
          <p:nvPr/>
        </p:nvSpPr>
        <p:spPr>
          <a:xfrm rot="5400000">
            <a:off x="11658343" y="571238"/>
            <a:ext cx="637200" cy="100800"/>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991308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264297" y="-635438"/>
            <a:ext cx="11078817" cy="2387600"/>
          </a:xfrm>
        </p:spPr>
        <p:txBody>
          <a:bodyPr>
            <a:normAutofit/>
          </a:bodyPr>
          <a:lstStyle/>
          <a:p>
            <a:r>
              <a:rPr lang="ru-RU" sz="4800" dirty="0">
                <a:latin typeface="Baron Neue Black Italic" panose="00000500000000000000" pitchFamily="50" charset="0"/>
              </a:rPr>
              <a:t>экскурсия</a:t>
            </a:r>
          </a:p>
        </p:txBody>
      </p:sp>
      <p:sp>
        <p:nvSpPr>
          <p:cNvPr id="14" name="TextBox 13"/>
          <p:cNvSpPr txBox="1"/>
          <p:nvPr/>
        </p:nvSpPr>
        <p:spPr>
          <a:xfrm>
            <a:off x="1479149" y="414018"/>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562471" y="1995024"/>
            <a:ext cx="7973282" cy="830997"/>
          </a:xfrm>
          <a:prstGeom prst="rect">
            <a:avLst/>
          </a:prstGeom>
        </p:spPr>
        <p:txBody>
          <a:bodyPr wrap="square">
            <a:spAutoFit/>
          </a:bodyPr>
          <a:lstStyle/>
          <a:p>
            <a:r>
              <a:rPr lang="en-US" sz="2400" b="1" i="0" dirty="0">
                <a:effectLst/>
                <a:latin typeface="Baron Neue" panose="020B0000000000000000" pitchFamily="34" charset="0"/>
              </a:rPr>
              <a:t>-&gt;</a:t>
            </a:r>
            <a:r>
              <a:rPr lang="ru-RU" sz="2400" b="1" i="0" dirty="0">
                <a:effectLst/>
                <a:latin typeface="Baron Neue" panose="020B0000000000000000" pitchFamily="34" charset="0"/>
              </a:rPr>
              <a:t> Ужин в кафе национальной еды</a:t>
            </a:r>
          </a:p>
          <a:p>
            <a:r>
              <a:rPr lang="ru-RU" sz="2400" b="1" dirty="0">
                <a:latin typeface="Baron Neue" panose="020B0000000000000000" pitchFamily="34" charset="0"/>
              </a:rPr>
              <a:t>   </a:t>
            </a:r>
            <a:r>
              <a:rPr lang="ru-RU" sz="2400" b="1" i="0" kern="1200" dirty="0">
                <a:effectLst/>
                <a:latin typeface="Baron Neue" panose="020B0000000000000000" pitchFamily="34" charset="0"/>
              </a:rPr>
              <a:t>«</a:t>
            </a:r>
            <a:r>
              <a:rPr lang="en-US" sz="2400" b="1" dirty="0">
                <a:latin typeface="Baron Neue" panose="020B0000000000000000" pitchFamily="34" charset="0"/>
              </a:rPr>
              <a:t>Tatar by </a:t>
            </a:r>
            <a:r>
              <a:rPr lang="en-US" sz="2400" b="1" dirty="0" err="1">
                <a:latin typeface="Baron Neue" panose="020B0000000000000000" pitchFamily="34" charset="0"/>
              </a:rPr>
              <a:t>Tubetey</a:t>
            </a:r>
            <a:r>
              <a:rPr lang="ru-RU" sz="2400" b="1" i="0" u="none" strike="noStrike" dirty="0">
                <a:effectLst/>
                <a:latin typeface="Baron Neue" panose="020B0000000000000000" pitchFamily="34" charset="0"/>
              </a:rPr>
              <a:t>»</a:t>
            </a:r>
            <a:r>
              <a:rPr lang="ru-RU" sz="2400" b="1" i="0" dirty="0">
                <a:effectLst/>
                <a:latin typeface="Baron Neue" panose="020B0000000000000000" pitchFamily="34" charset="0"/>
              </a:rPr>
              <a:t> </a:t>
            </a:r>
            <a:endParaRPr lang="ru-RU" sz="3600" b="1" dirty="0">
              <a:solidFill>
                <a:schemeClr val="bg1"/>
              </a:solidFill>
              <a:latin typeface="Baron Neue" panose="020B0000000000000000" pitchFamily="34" charset="0"/>
            </a:endParaRPr>
          </a:p>
        </p:txBody>
      </p:sp>
      <p:pic>
        <p:nvPicPr>
          <p:cNvPr id="4" name="Рисунок 3">
            <a:extLst>
              <a:ext uri="{FF2B5EF4-FFF2-40B4-BE49-F238E27FC236}">
                <a16:creationId xmlns:a16="http://schemas.microsoft.com/office/drawing/2014/main" id="{2863672E-FF3B-A2C6-71B4-014EE6CCAE08}"/>
              </a:ext>
            </a:extLst>
          </p:cNvPr>
          <p:cNvPicPr>
            <a:picLocks noChangeAspect="1"/>
          </p:cNvPicPr>
          <p:nvPr/>
        </p:nvPicPr>
        <p:blipFill>
          <a:blip r:embed="rId2"/>
          <a:stretch>
            <a:fillRect/>
          </a:stretch>
        </p:blipFill>
        <p:spPr>
          <a:xfrm>
            <a:off x="9286663" y="414018"/>
            <a:ext cx="2499227" cy="3786996"/>
          </a:xfrm>
          <a:prstGeom prst="rect">
            <a:avLst/>
          </a:prstGeom>
        </p:spPr>
      </p:pic>
      <p:pic>
        <p:nvPicPr>
          <p:cNvPr id="6" name="Рисунок 5">
            <a:extLst>
              <a:ext uri="{FF2B5EF4-FFF2-40B4-BE49-F238E27FC236}">
                <a16:creationId xmlns:a16="http://schemas.microsoft.com/office/drawing/2014/main" id="{3CB5F344-D789-31B2-D3E2-5960AC24A7DF}"/>
              </a:ext>
            </a:extLst>
          </p:cNvPr>
          <p:cNvPicPr>
            <a:picLocks noChangeAspect="1"/>
          </p:cNvPicPr>
          <p:nvPr/>
        </p:nvPicPr>
        <p:blipFill>
          <a:blip r:embed="rId3"/>
          <a:stretch>
            <a:fillRect/>
          </a:stretch>
        </p:blipFill>
        <p:spPr>
          <a:xfrm>
            <a:off x="4650210" y="2801056"/>
            <a:ext cx="4308824" cy="3881604"/>
          </a:xfrm>
          <a:prstGeom prst="rect">
            <a:avLst/>
          </a:prstGeom>
        </p:spPr>
      </p:pic>
      <p:sp>
        <p:nvSpPr>
          <p:cNvPr id="7" name="Прямоугольник с двумя скругленными противолежащими углами 35">
            <a:extLst>
              <a:ext uri="{FF2B5EF4-FFF2-40B4-BE49-F238E27FC236}">
                <a16:creationId xmlns:a16="http://schemas.microsoft.com/office/drawing/2014/main" id="{C0602E1A-A354-438F-DB54-F3320ABB76D9}"/>
              </a:ext>
            </a:extLst>
          </p:cNvPr>
          <p:cNvSpPr/>
          <p:nvPr/>
        </p:nvSpPr>
        <p:spPr>
          <a:xfrm>
            <a:off x="4550818" y="6124192"/>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8" name="Прямоугольник с двумя скругленными противолежащими углами 36">
            <a:extLst>
              <a:ext uri="{FF2B5EF4-FFF2-40B4-BE49-F238E27FC236}">
                <a16:creationId xmlns:a16="http://schemas.microsoft.com/office/drawing/2014/main" id="{62BEF4EA-9987-B0CB-6805-47172795C46D}"/>
              </a:ext>
            </a:extLst>
          </p:cNvPr>
          <p:cNvSpPr/>
          <p:nvPr/>
        </p:nvSpPr>
        <p:spPr>
          <a:xfrm>
            <a:off x="4570697" y="6679375"/>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с двумя скругленными противолежащими углами 37">
            <a:extLst>
              <a:ext uri="{FF2B5EF4-FFF2-40B4-BE49-F238E27FC236}">
                <a16:creationId xmlns:a16="http://schemas.microsoft.com/office/drawing/2014/main" id="{9D01A5AE-57E0-28BB-7DB4-4C3FD6E7FEA6}"/>
              </a:ext>
            </a:extLst>
          </p:cNvPr>
          <p:cNvSpPr/>
          <p:nvPr/>
        </p:nvSpPr>
        <p:spPr>
          <a:xfrm rot="5400000">
            <a:off x="8669880" y="2455063"/>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0" name="Прямоугольник с двумя скругленными противолежащими углами 38">
            <a:extLst>
              <a:ext uri="{FF2B5EF4-FFF2-40B4-BE49-F238E27FC236}">
                <a16:creationId xmlns:a16="http://schemas.microsoft.com/office/drawing/2014/main" id="{BC2F4018-C962-0DDA-1BC1-99998414EDBB}"/>
              </a:ext>
            </a:extLst>
          </p:cNvPr>
          <p:cNvSpPr/>
          <p:nvPr/>
        </p:nvSpPr>
        <p:spPr>
          <a:xfrm rot="5400000">
            <a:off x="8689759" y="3010246"/>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1" name="Прямоугольник с двумя скругленными противолежащими углами 35">
            <a:extLst>
              <a:ext uri="{FF2B5EF4-FFF2-40B4-BE49-F238E27FC236}">
                <a16:creationId xmlns:a16="http://schemas.microsoft.com/office/drawing/2014/main" id="{92568C6D-2E1D-B096-568B-18C0BF9FCF13}"/>
              </a:ext>
            </a:extLst>
          </p:cNvPr>
          <p:cNvSpPr/>
          <p:nvPr/>
        </p:nvSpPr>
        <p:spPr>
          <a:xfrm>
            <a:off x="9193835" y="3633919"/>
            <a:ext cx="99392" cy="636105"/>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2" name="Прямоугольник с двумя скругленными противолежащими углами 36">
            <a:extLst>
              <a:ext uri="{FF2B5EF4-FFF2-40B4-BE49-F238E27FC236}">
                <a16:creationId xmlns:a16="http://schemas.microsoft.com/office/drawing/2014/main" id="{C103BC52-3660-EBE8-D9EB-4C74299B9847}"/>
              </a:ext>
            </a:extLst>
          </p:cNvPr>
          <p:cNvSpPr/>
          <p:nvPr/>
        </p:nvSpPr>
        <p:spPr>
          <a:xfrm>
            <a:off x="9213714" y="4189102"/>
            <a:ext cx="637200" cy="100800"/>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3" name="Прямоугольник с двумя скругленными противолежащими углами 37">
            <a:extLst>
              <a:ext uri="{FF2B5EF4-FFF2-40B4-BE49-F238E27FC236}">
                <a16:creationId xmlns:a16="http://schemas.microsoft.com/office/drawing/2014/main" id="{41110069-E164-6BD2-86C1-0E81E4698EE0}"/>
              </a:ext>
            </a:extLst>
          </p:cNvPr>
          <p:cNvSpPr/>
          <p:nvPr/>
        </p:nvSpPr>
        <p:spPr>
          <a:xfrm rot="5400000">
            <a:off x="11478526" y="46269"/>
            <a:ext cx="99392" cy="636105"/>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6" name="Прямоугольник с двумя скругленными противолежащими углами 38">
            <a:extLst>
              <a:ext uri="{FF2B5EF4-FFF2-40B4-BE49-F238E27FC236}">
                <a16:creationId xmlns:a16="http://schemas.microsoft.com/office/drawing/2014/main" id="{29B1D8D5-1634-01A5-E4B4-5E6041117104}"/>
              </a:ext>
            </a:extLst>
          </p:cNvPr>
          <p:cNvSpPr/>
          <p:nvPr/>
        </p:nvSpPr>
        <p:spPr>
          <a:xfrm rot="5400000">
            <a:off x="11498405" y="601452"/>
            <a:ext cx="637200" cy="100800"/>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776702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019766" y="1041558"/>
            <a:ext cx="11078817" cy="2387600"/>
          </a:xfrm>
        </p:spPr>
        <p:txBody>
          <a:bodyPr/>
          <a:lstStyle/>
          <a:p>
            <a:r>
              <a:rPr lang="ru-RU" dirty="0">
                <a:latin typeface="Baron Neue Black Italic" panose="00000500000000000000" pitchFamily="50" charset="0"/>
              </a:rPr>
              <a:t>регион:</a:t>
            </a:r>
          </a:p>
        </p:txBody>
      </p:sp>
      <p:sp>
        <p:nvSpPr>
          <p:cNvPr id="4" name="Прямоугольник 3"/>
          <p:cNvSpPr/>
          <p:nvPr/>
        </p:nvSpPr>
        <p:spPr>
          <a:xfrm>
            <a:off x="6514025" y="3989417"/>
            <a:ext cx="5282215" cy="769441"/>
          </a:xfrm>
          <a:prstGeom prst="rect">
            <a:avLst/>
          </a:prstGeom>
        </p:spPr>
        <p:txBody>
          <a:bodyPr wrap="none">
            <a:spAutoFit/>
          </a:bodyPr>
          <a:lstStyle/>
          <a:p>
            <a:r>
              <a:rPr lang="ru-RU" sz="4400" dirty="0">
                <a:solidFill>
                  <a:schemeClr val="bg1"/>
                </a:solidFill>
                <a:latin typeface="Baron Neue Black Italic" panose="00000500000000000000" pitchFamily="50" charset="0"/>
              </a:rPr>
              <a:t>Татарстан. </a:t>
            </a:r>
            <a:r>
              <a:rPr lang="ru-RU" sz="4400" dirty="0" err="1">
                <a:solidFill>
                  <a:schemeClr val="bg1"/>
                </a:solidFill>
                <a:latin typeface="Baron Neue Black Italic" panose="00000500000000000000" pitchFamily="50" charset="0"/>
              </a:rPr>
              <a:t>казань</a:t>
            </a:r>
            <a:endParaRPr lang="ru-RU" sz="4400" dirty="0">
              <a:solidFill>
                <a:schemeClr val="bg1"/>
              </a:solidFill>
            </a:endParaRPr>
          </a:p>
        </p:txBody>
      </p:sp>
      <p:cxnSp>
        <p:nvCxnSpPr>
          <p:cNvPr id="7" name="Прямая соединительная линия 6"/>
          <p:cNvCxnSpPr/>
          <p:nvPr/>
        </p:nvCxnSpPr>
        <p:spPr>
          <a:xfrm flipH="1">
            <a:off x="0" y="0"/>
            <a:ext cx="12192000" cy="685800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cxnSp>
        <p:nvCxnSpPr>
          <p:cNvPr id="8" name="Прямая соединительная линия 7"/>
          <p:cNvCxnSpPr/>
          <p:nvPr/>
        </p:nvCxnSpPr>
        <p:spPr>
          <a:xfrm flipH="1">
            <a:off x="23193" y="53010"/>
            <a:ext cx="12192000" cy="6858000"/>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9907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7" name="TextBox 6"/>
          <p:cNvSpPr txBox="1"/>
          <p:nvPr/>
        </p:nvSpPr>
        <p:spPr>
          <a:xfrm>
            <a:off x="5342943" y="723275"/>
            <a:ext cx="862737" cy="769441"/>
          </a:xfrm>
          <a:prstGeom prst="rect">
            <a:avLst/>
          </a:prstGeom>
          <a:noFill/>
        </p:spPr>
        <p:txBody>
          <a:bodyPr wrap="none" rtlCol="0">
            <a:spAutoFit/>
          </a:bodyPr>
          <a:lstStyle/>
          <a:p>
            <a:r>
              <a:rPr lang="ru-RU" sz="4400" dirty="0">
                <a:solidFill>
                  <a:schemeClr val="bg1"/>
                </a:solidFill>
                <a:latin typeface="Baron Neue Black Italic" panose="00000500000000000000" pitchFamily="50" charset="0"/>
              </a:rPr>
              <a:t>Д2</a:t>
            </a:r>
          </a:p>
        </p:txBody>
      </p:sp>
      <p:sp>
        <p:nvSpPr>
          <p:cNvPr id="33" name="Заголовок 1"/>
          <p:cNvSpPr>
            <a:spLocks noGrp="1"/>
          </p:cNvSpPr>
          <p:nvPr>
            <p:ph type="ctrTitle"/>
          </p:nvPr>
        </p:nvSpPr>
        <p:spPr>
          <a:xfrm>
            <a:off x="-1424920" y="-1079274"/>
            <a:ext cx="11078817" cy="2387600"/>
          </a:xfrm>
        </p:spPr>
        <p:txBody>
          <a:bodyPr>
            <a:normAutofit/>
          </a:bodyPr>
          <a:lstStyle/>
          <a:p>
            <a:r>
              <a:rPr lang="ru-RU" sz="4800" dirty="0">
                <a:latin typeface="Baron Neue Black Italic" panose="00000500000000000000" pitchFamily="50" charset="0"/>
              </a:rPr>
              <a:t>маршрут</a:t>
            </a:r>
          </a:p>
        </p:txBody>
      </p:sp>
      <p:sp>
        <p:nvSpPr>
          <p:cNvPr id="14" name="TextBox 13"/>
          <p:cNvSpPr txBox="1"/>
          <p:nvPr/>
        </p:nvSpPr>
        <p:spPr>
          <a:xfrm>
            <a:off x="326210" y="0"/>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582348" y="1956437"/>
            <a:ext cx="9889289" cy="3046988"/>
          </a:xfrm>
          <a:prstGeom prst="rect">
            <a:avLst/>
          </a:prstGeom>
        </p:spPr>
        <p:txBody>
          <a:bodyPr wrap="square">
            <a:spAutoFit/>
          </a:bodyPr>
          <a:lstStyle/>
          <a:p>
            <a:r>
              <a:rPr lang="en-US" sz="2400" b="1" i="0" dirty="0">
                <a:effectLst/>
                <a:latin typeface="Baron Neue" panose="020B0000000000000000" pitchFamily="34" charset="0"/>
              </a:rPr>
              <a:t>-&gt;</a:t>
            </a:r>
            <a:r>
              <a:rPr lang="ru-RU" sz="2400" b="1" i="0" dirty="0">
                <a:effectLst/>
                <a:latin typeface="Baron Neue" panose="020B0000000000000000" pitchFamily="34" charset="0"/>
              </a:rPr>
              <a:t> </a:t>
            </a:r>
            <a:r>
              <a:rPr lang="ru-RU" sz="2400" b="1" dirty="0">
                <a:latin typeface="Baron Neue" panose="020B0000000000000000" pitchFamily="34" charset="0"/>
              </a:rPr>
              <a:t>9:00 – завтрак (на усмотрение гостя)</a:t>
            </a:r>
          </a:p>
          <a:p>
            <a:r>
              <a:rPr lang="en-US" sz="2400" b="1" i="0" dirty="0">
                <a:effectLst/>
                <a:latin typeface="Baron Neue" panose="020B0000000000000000" pitchFamily="34" charset="0"/>
              </a:rPr>
              <a:t>-&gt;</a:t>
            </a:r>
            <a:r>
              <a:rPr lang="ru-RU" sz="2400" b="1" i="0" dirty="0">
                <a:effectLst/>
                <a:latin typeface="Baron Neue" panose="020B0000000000000000" pitchFamily="34" charset="0"/>
              </a:rPr>
              <a:t> 9:30 – трансфер на экскурсию</a:t>
            </a:r>
          </a:p>
          <a:p>
            <a:r>
              <a:rPr lang="en-US" sz="2400" b="1" i="0" dirty="0">
                <a:effectLst/>
                <a:latin typeface="Baron Neue" panose="020B0000000000000000" pitchFamily="34" charset="0"/>
              </a:rPr>
              <a:t>-&gt;</a:t>
            </a:r>
            <a:r>
              <a:rPr lang="ru-RU" sz="2400" b="1" i="0" dirty="0">
                <a:effectLst/>
                <a:latin typeface="Baron Neue" panose="020B0000000000000000" pitchFamily="34" charset="0"/>
              </a:rPr>
              <a:t> 10:00 – 11:30 – национальный музей </a:t>
            </a:r>
            <a:r>
              <a:rPr lang="ru-RU" sz="2400" b="1" i="0" dirty="0" err="1">
                <a:effectLst/>
                <a:latin typeface="Baron Neue" panose="020B0000000000000000" pitchFamily="34" charset="0"/>
              </a:rPr>
              <a:t>респ</a:t>
            </a:r>
            <a:r>
              <a:rPr lang="ru-RU" sz="2400" b="1" i="0" dirty="0">
                <a:effectLst/>
                <a:latin typeface="Baron Neue" panose="020B0000000000000000" pitchFamily="34" charset="0"/>
              </a:rPr>
              <a:t>. </a:t>
            </a:r>
            <a:r>
              <a:rPr lang="ru-RU" sz="2400" b="1" dirty="0">
                <a:latin typeface="Baron Neue" panose="020B0000000000000000" pitchFamily="34" charset="0"/>
              </a:rPr>
              <a:t>Татарстан</a:t>
            </a:r>
          </a:p>
          <a:p>
            <a:r>
              <a:rPr lang="en-US" sz="2400" b="1" i="0" kern="1200" dirty="0">
                <a:solidFill>
                  <a:srgbClr val="000000"/>
                </a:solidFill>
                <a:effectLst/>
                <a:latin typeface="Baron Neue" panose="020B0000000000000000" pitchFamily="34" charset="0"/>
                <a:ea typeface="+mn-ea"/>
                <a:cs typeface="+mn-cs"/>
              </a:rPr>
              <a:t>-&gt;</a:t>
            </a:r>
            <a:r>
              <a:rPr lang="ru-RU" sz="2400" b="1" i="0" kern="1200" dirty="0">
                <a:solidFill>
                  <a:srgbClr val="000000"/>
                </a:solidFill>
                <a:effectLst/>
                <a:latin typeface="Baron Neue" panose="020B0000000000000000" pitchFamily="34" charset="0"/>
                <a:ea typeface="+mn-ea"/>
                <a:cs typeface="+mn-cs"/>
              </a:rPr>
              <a:t> 12:00 – 13:00 - музей исламской культуры</a:t>
            </a:r>
          </a:p>
          <a:p>
            <a:r>
              <a:rPr lang="en-US" sz="2400" b="1" i="0" kern="1200" dirty="0">
                <a:solidFill>
                  <a:srgbClr val="000000"/>
                </a:solidFill>
                <a:effectLst/>
                <a:latin typeface="Baron Neue" panose="020B0000000000000000" pitchFamily="34" charset="0"/>
                <a:ea typeface="+mn-ea"/>
                <a:cs typeface="+mn-cs"/>
              </a:rPr>
              <a:t>-&gt;</a:t>
            </a:r>
            <a:r>
              <a:rPr lang="ru-RU" sz="2400" b="1" i="0" kern="1200" dirty="0">
                <a:solidFill>
                  <a:srgbClr val="000000"/>
                </a:solidFill>
                <a:effectLst/>
                <a:latin typeface="Baron Neue" panose="020B0000000000000000" pitchFamily="34" charset="0"/>
                <a:ea typeface="+mn-ea"/>
                <a:cs typeface="+mn-cs"/>
              </a:rPr>
              <a:t> 13:15 – 13:40 – обед в «</a:t>
            </a:r>
            <a:r>
              <a:rPr lang="ru-RU" sz="2400" b="1" i="0" kern="1200" dirty="0" err="1">
                <a:solidFill>
                  <a:srgbClr val="000000"/>
                </a:solidFill>
                <a:effectLst/>
                <a:latin typeface="Baron Neue" panose="020B0000000000000000" pitchFamily="34" charset="0"/>
                <a:ea typeface="+mn-ea"/>
                <a:cs typeface="+mn-cs"/>
              </a:rPr>
              <a:t>тюбетей</a:t>
            </a:r>
            <a:r>
              <a:rPr lang="ru-RU" sz="2400" b="1" i="0" kern="1200" dirty="0">
                <a:solidFill>
                  <a:srgbClr val="000000"/>
                </a:solidFill>
                <a:effectLst/>
                <a:latin typeface="Baron Neue" panose="020B0000000000000000" pitchFamily="34" charset="0"/>
                <a:ea typeface="+mn-ea"/>
                <a:cs typeface="+mn-cs"/>
              </a:rPr>
              <a:t>»</a:t>
            </a:r>
          </a:p>
          <a:p>
            <a:r>
              <a:rPr lang="en-US" sz="2400" b="1" i="0" kern="1200" dirty="0">
                <a:solidFill>
                  <a:srgbClr val="000000"/>
                </a:solidFill>
                <a:effectLst/>
                <a:latin typeface="Baron Neue" panose="020B0000000000000000" pitchFamily="34" charset="0"/>
                <a:ea typeface="+mn-ea"/>
                <a:cs typeface="+mn-cs"/>
              </a:rPr>
              <a:t>-&gt;</a:t>
            </a:r>
            <a:r>
              <a:rPr lang="ru-RU" sz="2400" b="1" i="0" kern="1200" dirty="0">
                <a:solidFill>
                  <a:srgbClr val="000000"/>
                </a:solidFill>
                <a:effectLst/>
                <a:latin typeface="Baron Neue" panose="020B0000000000000000" pitchFamily="34" charset="0"/>
                <a:ea typeface="+mn-ea"/>
                <a:cs typeface="+mn-cs"/>
              </a:rPr>
              <a:t> 14:10 – 15:30 – музей «татарская слобода»</a:t>
            </a:r>
          </a:p>
          <a:p>
            <a:r>
              <a:rPr lang="en-US" sz="2400" b="1" i="0" kern="1200" dirty="0">
                <a:solidFill>
                  <a:srgbClr val="000000"/>
                </a:solidFill>
                <a:effectLst/>
                <a:latin typeface="Baron Neue" panose="020B0000000000000000" pitchFamily="34" charset="0"/>
                <a:ea typeface="+mn-ea"/>
                <a:cs typeface="+mn-cs"/>
              </a:rPr>
              <a:t>-&gt;</a:t>
            </a:r>
            <a:r>
              <a:rPr lang="ru-RU" sz="2400" b="1" i="0" kern="1200" dirty="0">
                <a:solidFill>
                  <a:srgbClr val="000000"/>
                </a:solidFill>
                <a:effectLst/>
                <a:latin typeface="Baron Neue" panose="020B0000000000000000" pitchFamily="34" charset="0"/>
                <a:ea typeface="+mn-ea"/>
                <a:cs typeface="+mn-cs"/>
              </a:rPr>
              <a:t> 16:00 – 17:30 – музей Константина</a:t>
            </a:r>
            <a:r>
              <a:rPr lang="ru-RU" sz="2400" b="1" dirty="0">
                <a:solidFill>
                  <a:srgbClr val="000000"/>
                </a:solidFill>
                <a:latin typeface="Baron Neue" panose="020B0000000000000000" pitchFamily="34" charset="0"/>
              </a:rPr>
              <a:t> </a:t>
            </a:r>
            <a:r>
              <a:rPr lang="ru-RU" sz="2400" b="1" dirty="0" err="1">
                <a:solidFill>
                  <a:srgbClr val="000000"/>
                </a:solidFill>
                <a:latin typeface="Baron Neue" panose="020B0000000000000000" pitchFamily="34" charset="0"/>
              </a:rPr>
              <a:t>васильева</a:t>
            </a:r>
            <a:endParaRPr lang="ru-RU" sz="2400" b="1" dirty="0">
              <a:solidFill>
                <a:srgbClr val="000000"/>
              </a:solidFill>
              <a:latin typeface="Baron Neue" panose="020B0000000000000000" pitchFamily="34" charset="0"/>
            </a:endParaRPr>
          </a:p>
          <a:p>
            <a:r>
              <a:rPr lang="en-US" sz="2400" b="1" i="0" kern="1200" dirty="0">
                <a:solidFill>
                  <a:srgbClr val="000000"/>
                </a:solidFill>
                <a:effectLst/>
                <a:latin typeface="Baron Neue" panose="020B0000000000000000" pitchFamily="34" charset="0"/>
                <a:ea typeface="+mn-ea"/>
                <a:cs typeface="+mn-cs"/>
              </a:rPr>
              <a:t>-&gt;</a:t>
            </a:r>
            <a:r>
              <a:rPr lang="ru-RU" sz="2400" b="1" i="0" kern="1200" dirty="0">
                <a:solidFill>
                  <a:srgbClr val="000000"/>
                </a:solidFill>
                <a:effectLst/>
                <a:latin typeface="Baron Neue" panose="020B0000000000000000" pitchFamily="34" charset="0"/>
                <a:ea typeface="+mn-ea"/>
                <a:cs typeface="+mn-cs"/>
              </a:rPr>
              <a:t> 18:00 – трансфер в гостиницу (ужин на усмотрение)</a:t>
            </a:r>
            <a:endParaRPr lang="ru-RU" sz="2400" b="1" dirty="0">
              <a:solidFill>
                <a:schemeClr val="bg1"/>
              </a:solidFill>
              <a:latin typeface="Baron Neue" panose="020B0000000000000000" pitchFamily="34" charset="0"/>
            </a:endParaRPr>
          </a:p>
        </p:txBody>
      </p:sp>
      <p:sp>
        <p:nvSpPr>
          <p:cNvPr id="8" name="Прямоугольник с двумя скругленными противолежащими углами 7"/>
          <p:cNvSpPr/>
          <p:nvPr/>
        </p:nvSpPr>
        <p:spPr>
          <a:xfrm>
            <a:off x="7583538" y="54801"/>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с двумя скругленными противолежащими углами 8"/>
          <p:cNvSpPr/>
          <p:nvPr/>
        </p:nvSpPr>
        <p:spPr>
          <a:xfrm>
            <a:off x="7603417" y="50178"/>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0" name="Прямоугольник с двумя скругленными противолежащими углами 9"/>
          <p:cNvSpPr/>
          <p:nvPr/>
        </p:nvSpPr>
        <p:spPr>
          <a:xfrm rot="5400000">
            <a:off x="11603564" y="2239435"/>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1" name="Прямоугольник с двумя скругленными противолежащими углами 10"/>
          <p:cNvSpPr/>
          <p:nvPr/>
        </p:nvSpPr>
        <p:spPr>
          <a:xfrm rot="5400000">
            <a:off x="11611617" y="2198262"/>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6" name="Рисунок 5">
            <a:extLst>
              <a:ext uri="{FF2B5EF4-FFF2-40B4-BE49-F238E27FC236}">
                <a16:creationId xmlns:a16="http://schemas.microsoft.com/office/drawing/2014/main" id="{B221E59D-1D6E-DFC9-781A-974C043760E0}"/>
              </a:ext>
            </a:extLst>
          </p:cNvPr>
          <p:cNvPicPr>
            <a:picLocks noChangeAspect="1"/>
          </p:cNvPicPr>
          <p:nvPr/>
        </p:nvPicPr>
        <p:blipFill>
          <a:blip r:embed="rId2"/>
          <a:stretch>
            <a:fillRect/>
          </a:stretch>
        </p:blipFill>
        <p:spPr>
          <a:xfrm>
            <a:off x="7702062" y="159313"/>
            <a:ext cx="4163726" cy="2333896"/>
          </a:xfrm>
          <a:prstGeom prst="rect">
            <a:avLst/>
          </a:prstGeom>
        </p:spPr>
      </p:pic>
    </p:spTree>
    <p:extLst>
      <p:ext uri="{BB962C8B-B14F-4D97-AF65-F5344CB8AC3E}">
        <p14:creationId xmlns:p14="http://schemas.microsoft.com/office/powerpoint/2010/main" val="1320479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264297" y="-635438"/>
            <a:ext cx="11078817" cy="2387600"/>
          </a:xfrm>
        </p:spPr>
        <p:txBody>
          <a:bodyPr>
            <a:normAutofit/>
          </a:bodyPr>
          <a:lstStyle/>
          <a:p>
            <a:r>
              <a:rPr lang="ru-RU" sz="4800" dirty="0">
                <a:latin typeface="Baron Neue Black Italic" panose="00000500000000000000" pitchFamily="50" charset="0"/>
              </a:rPr>
              <a:t>экскурсия</a:t>
            </a:r>
          </a:p>
        </p:txBody>
      </p:sp>
      <p:sp>
        <p:nvSpPr>
          <p:cNvPr id="14" name="TextBox 13"/>
          <p:cNvSpPr txBox="1"/>
          <p:nvPr/>
        </p:nvSpPr>
        <p:spPr>
          <a:xfrm>
            <a:off x="1479149" y="414018"/>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562471" y="1995024"/>
            <a:ext cx="7973282" cy="461665"/>
          </a:xfrm>
          <a:prstGeom prst="rect">
            <a:avLst/>
          </a:prstGeom>
        </p:spPr>
        <p:txBody>
          <a:bodyPr wrap="square">
            <a:spAutoFit/>
          </a:bodyPr>
          <a:lstStyle/>
          <a:p>
            <a:r>
              <a:rPr lang="en-US" sz="2400" b="1" i="0" dirty="0">
                <a:effectLst/>
                <a:latin typeface="Baron Neue" panose="020B0000000000000000" pitchFamily="34" charset="0"/>
              </a:rPr>
              <a:t>-&gt;</a:t>
            </a:r>
            <a:r>
              <a:rPr lang="ru-RU" sz="2400" b="1" dirty="0">
                <a:latin typeface="Baron Neue" panose="020B0000000000000000" pitchFamily="34" charset="0"/>
              </a:rPr>
              <a:t> Национальный музей </a:t>
            </a:r>
            <a:r>
              <a:rPr lang="ru-RU" sz="2400" b="1" dirty="0" err="1">
                <a:latin typeface="Baron Neue" panose="020B0000000000000000" pitchFamily="34" charset="0"/>
              </a:rPr>
              <a:t>респ</a:t>
            </a:r>
            <a:r>
              <a:rPr lang="ru-RU" sz="2400" b="1" dirty="0">
                <a:latin typeface="Baron Neue" panose="020B0000000000000000" pitchFamily="34" charset="0"/>
              </a:rPr>
              <a:t>. </a:t>
            </a:r>
            <a:r>
              <a:rPr lang="ru-RU" sz="2400" b="1" dirty="0" err="1">
                <a:latin typeface="Baron Neue" panose="020B0000000000000000" pitchFamily="34" charset="0"/>
              </a:rPr>
              <a:t>татарстан</a:t>
            </a:r>
            <a:endParaRPr lang="ru-RU" sz="3600" b="1" dirty="0">
              <a:solidFill>
                <a:schemeClr val="bg1"/>
              </a:solidFill>
              <a:latin typeface="Baron Neue" panose="020B0000000000000000" pitchFamily="34" charset="0"/>
            </a:endParaRPr>
          </a:p>
        </p:txBody>
      </p:sp>
      <p:pic>
        <p:nvPicPr>
          <p:cNvPr id="3" name="Рисунок 2">
            <a:extLst>
              <a:ext uri="{FF2B5EF4-FFF2-40B4-BE49-F238E27FC236}">
                <a16:creationId xmlns:a16="http://schemas.microsoft.com/office/drawing/2014/main" id="{DF34DE9E-277C-32D6-017F-11DA358C0D14}"/>
              </a:ext>
            </a:extLst>
          </p:cNvPr>
          <p:cNvPicPr>
            <a:picLocks noChangeAspect="1"/>
          </p:cNvPicPr>
          <p:nvPr/>
        </p:nvPicPr>
        <p:blipFill>
          <a:blip r:embed="rId2"/>
          <a:stretch>
            <a:fillRect/>
          </a:stretch>
        </p:blipFill>
        <p:spPr>
          <a:xfrm>
            <a:off x="6702725" y="2652231"/>
            <a:ext cx="5097210" cy="3941141"/>
          </a:xfrm>
          <a:prstGeom prst="rect">
            <a:avLst/>
          </a:prstGeom>
        </p:spPr>
      </p:pic>
      <p:sp>
        <p:nvSpPr>
          <p:cNvPr id="2" name="Прямоугольник с двумя скругленными противолежащими углами 35">
            <a:extLst>
              <a:ext uri="{FF2B5EF4-FFF2-40B4-BE49-F238E27FC236}">
                <a16:creationId xmlns:a16="http://schemas.microsoft.com/office/drawing/2014/main" id="{B8FD0D80-85DD-9108-71B0-287E78DE452F}"/>
              </a:ext>
            </a:extLst>
          </p:cNvPr>
          <p:cNvSpPr/>
          <p:nvPr/>
        </p:nvSpPr>
        <p:spPr>
          <a:xfrm>
            <a:off x="6603333" y="6034837"/>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4" name="Прямоугольник с двумя скругленными противолежащими углами 36">
            <a:extLst>
              <a:ext uri="{FF2B5EF4-FFF2-40B4-BE49-F238E27FC236}">
                <a16:creationId xmlns:a16="http://schemas.microsoft.com/office/drawing/2014/main" id="{9FED06C2-5293-EBEE-3697-F2999C91CFBF}"/>
              </a:ext>
            </a:extLst>
          </p:cNvPr>
          <p:cNvSpPr/>
          <p:nvPr/>
        </p:nvSpPr>
        <p:spPr>
          <a:xfrm>
            <a:off x="6623212" y="6590020"/>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5" name="Прямоугольник с двумя скругленными противолежащими углами 37">
            <a:extLst>
              <a:ext uri="{FF2B5EF4-FFF2-40B4-BE49-F238E27FC236}">
                <a16:creationId xmlns:a16="http://schemas.microsoft.com/office/drawing/2014/main" id="{32C35A53-E8B5-8A85-9EB9-46746C7452D5}"/>
              </a:ext>
            </a:extLst>
          </p:cNvPr>
          <p:cNvSpPr/>
          <p:nvPr/>
        </p:nvSpPr>
        <p:spPr>
          <a:xfrm rot="5400000">
            <a:off x="11510450" y="2284483"/>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6" name="Прямоугольник с двумя скругленными противолежащими углами 38">
            <a:extLst>
              <a:ext uri="{FF2B5EF4-FFF2-40B4-BE49-F238E27FC236}">
                <a16:creationId xmlns:a16="http://schemas.microsoft.com/office/drawing/2014/main" id="{9CCEFA3C-3EEA-351C-14F3-A0C3BFADB296}"/>
              </a:ext>
            </a:extLst>
          </p:cNvPr>
          <p:cNvSpPr/>
          <p:nvPr/>
        </p:nvSpPr>
        <p:spPr>
          <a:xfrm rot="5400000">
            <a:off x="11530329" y="2839666"/>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8" name="Рисунок 7">
            <a:extLst>
              <a:ext uri="{FF2B5EF4-FFF2-40B4-BE49-F238E27FC236}">
                <a16:creationId xmlns:a16="http://schemas.microsoft.com/office/drawing/2014/main" id="{802AC872-0AE6-4DE0-340D-EF4585A82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994" y="3086075"/>
            <a:ext cx="5387162" cy="2948762"/>
          </a:xfrm>
          <a:prstGeom prst="rect">
            <a:avLst/>
          </a:prstGeom>
        </p:spPr>
      </p:pic>
      <p:sp>
        <p:nvSpPr>
          <p:cNvPr id="9" name="Прямоугольник с двумя скругленными противолежащими углами 35">
            <a:extLst>
              <a:ext uri="{FF2B5EF4-FFF2-40B4-BE49-F238E27FC236}">
                <a16:creationId xmlns:a16="http://schemas.microsoft.com/office/drawing/2014/main" id="{E5E12BDB-8318-7257-DBE9-E7CD865EDF7B}"/>
              </a:ext>
            </a:extLst>
          </p:cNvPr>
          <p:cNvSpPr/>
          <p:nvPr/>
        </p:nvSpPr>
        <p:spPr>
          <a:xfrm>
            <a:off x="703124" y="5478402"/>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0" name="Прямоугольник с двумя скругленными противолежащими углами 36">
            <a:extLst>
              <a:ext uri="{FF2B5EF4-FFF2-40B4-BE49-F238E27FC236}">
                <a16:creationId xmlns:a16="http://schemas.microsoft.com/office/drawing/2014/main" id="{5A88B2D1-2D57-63E1-D8B2-22A921AA3D2F}"/>
              </a:ext>
            </a:extLst>
          </p:cNvPr>
          <p:cNvSpPr/>
          <p:nvPr/>
        </p:nvSpPr>
        <p:spPr>
          <a:xfrm>
            <a:off x="723003" y="6033585"/>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1" name="Прямоугольник с двумя скругленными противолежащими углами 37">
            <a:extLst>
              <a:ext uri="{FF2B5EF4-FFF2-40B4-BE49-F238E27FC236}">
                <a16:creationId xmlns:a16="http://schemas.microsoft.com/office/drawing/2014/main" id="{C62D7A9F-E929-E04C-BD0E-5C44D599FCE2}"/>
              </a:ext>
            </a:extLst>
          </p:cNvPr>
          <p:cNvSpPr/>
          <p:nvPr/>
        </p:nvSpPr>
        <p:spPr>
          <a:xfrm rot="5400000">
            <a:off x="5920788" y="2711453"/>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2" name="Прямоугольник с двумя скругленными противолежащими углами 38">
            <a:extLst>
              <a:ext uri="{FF2B5EF4-FFF2-40B4-BE49-F238E27FC236}">
                <a16:creationId xmlns:a16="http://schemas.microsoft.com/office/drawing/2014/main" id="{34D9B9F4-FB5A-DD6F-D9C3-C460A44D1D50}"/>
              </a:ext>
            </a:extLst>
          </p:cNvPr>
          <p:cNvSpPr/>
          <p:nvPr/>
        </p:nvSpPr>
        <p:spPr>
          <a:xfrm rot="5400000">
            <a:off x="5940667" y="3266636"/>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64791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264297" y="-635438"/>
            <a:ext cx="11078817" cy="2387600"/>
          </a:xfrm>
        </p:spPr>
        <p:txBody>
          <a:bodyPr>
            <a:normAutofit/>
          </a:bodyPr>
          <a:lstStyle/>
          <a:p>
            <a:r>
              <a:rPr lang="ru-RU" sz="4800" dirty="0">
                <a:latin typeface="Baron Neue Black Italic" panose="00000500000000000000" pitchFamily="50" charset="0"/>
              </a:rPr>
              <a:t>экскурсия</a:t>
            </a:r>
          </a:p>
        </p:txBody>
      </p:sp>
      <p:sp>
        <p:nvSpPr>
          <p:cNvPr id="14" name="TextBox 13"/>
          <p:cNvSpPr txBox="1"/>
          <p:nvPr/>
        </p:nvSpPr>
        <p:spPr>
          <a:xfrm>
            <a:off x="1479149" y="414018"/>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562471" y="1995024"/>
            <a:ext cx="7973282" cy="461665"/>
          </a:xfrm>
          <a:prstGeom prst="rect">
            <a:avLst/>
          </a:prstGeom>
        </p:spPr>
        <p:txBody>
          <a:bodyPr wrap="square">
            <a:spAutoFit/>
          </a:bodyPr>
          <a:lstStyle/>
          <a:p>
            <a:r>
              <a:rPr lang="en-US" sz="2400" b="1" i="0" dirty="0">
                <a:effectLst/>
                <a:latin typeface="Baron Neue" panose="020B0000000000000000" pitchFamily="34" charset="0"/>
              </a:rPr>
              <a:t>-&gt;</a:t>
            </a:r>
            <a:r>
              <a:rPr lang="ru-RU" sz="2400" b="1" dirty="0">
                <a:latin typeface="Baron Neue" panose="020B0000000000000000" pitchFamily="34" charset="0"/>
              </a:rPr>
              <a:t> Музей исламской культуры</a:t>
            </a:r>
            <a:endParaRPr lang="ru-RU" sz="3600" b="1" dirty="0">
              <a:solidFill>
                <a:schemeClr val="bg1"/>
              </a:solidFill>
              <a:latin typeface="Baron Neue" panose="020B0000000000000000" pitchFamily="34" charset="0"/>
            </a:endParaRPr>
          </a:p>
        </p:txBody>
      </p:sp>
      <p:pic>
        <p:nvPicPr>
          <p:cNvPr id="3" name="Рисунок 2">
            <a:extLst>
              <a:ext uri="{FF2B5EF4-FFF2-40B4-BE49-F238E27FC236}">
                <a16:creationId xmlns:a16="http://schemas.microsoft.com/office/drawing/2014/main" id="{D45AE8E6-B55A-CAAD-5F6B-F734D3874BC3}"/>
              </a:ext>
            </a:extLst>
          </p:cNvPr>
          <p:cNvPicPr>
            <a:picLocks noChangeAspect="1"/>
          </p:cNvPicPr>
          <p:nvPr/>
        </p:nvPicPr>
        <p:blipFill>
          <a:blip r:embed="rId2"/>
          <a:stretch>
            <a:fillRect/>
          </a:stretch>
        </p:blipFill>
        <p:spPr>
          <a:xfrm>
            <a:off x="6443932" y="2395503"/>
            <a:ext cx="5243834" cy="4202441"/>
          </a:xfrm>
          <a:prstGeom prst="rect">
            <a:avLst/>
          </a:prstGeom>
        </p:spPr>
      </p:pic>
      <p:sp>
        <p:nvSpPr>
          <p:cNvPr id="4" name="Прямоугольник с двумя скругленными противолежащими углами 35">
            <a:extLst>
              <a:ext uri="{FF2B5EF4-FFF2-40B4-BE49-F238E27FC236}">
                <a16:creationId xmlns:a16="http://schemas.microsoft.com/office/drawing/2014/main" id="{7A7BFE88-697D-23F5-DA7E-66605F30C1B6}"/>
              </a:ext>
            </a:extLst>
          </p:cNvPr>
          <p:cNvSpPr/>
          <p:nvPr/>
        </p:nvSpPr>
        <p:spPr>
          <a:xfrm>
            <a:off x="908895" y="5601557"/>
            <a:ext cx="99392" cy="636105"/>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5" name="Прямоугольник с двумя скругленными противолежащими углами 36">
            <a:extLst>
              <a:ext uri="{FF2B5EF4-FFF2-40B4-BE49-F238E27FC236}">
                <a16:creationId xmlns:a16="http://schemas.microsoft.com/office/drawing/2014/main" id="{4A778CBD-63F3-B68D-252F-0BC9D0AC5EE1}"/>
              </a:ext>
            </a:extLst>
          </p:cNvPr>
          <p:cNvSpPr/>
          <p:nvPr/>
        </p:nvSpPr>
        <p:spPr>
          <a:xfrm>
            <a:off x="928774" y="6156740"/>
            <a:ext cx="637200" cy="100800"/>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6" name="Прямоугольник с двумя скругленными противолежащими углами 37">
            <a:extLst>
              <a:ext uri="{FF2B5EF4-FFF2-40B4-BE49-F238E27FC236}">
                <a16:creationId xmlns:a16="http://schemas.microsoft.com/office/drawing/2014/main" id="{C078AC01-0EEF-7432-5B39-7CC9543F79A8}"/>
              </a:ext>
            </a:extLst>
          </p:cNvPr>
          <p:cNvSpPr/>
          <p:nvPr/>
        </p:nvSpPr>
        <p:spPr>
          <a:xfrm rot="5400000">
            <a:off x="5570952" y="2568553"/>
            <a:ext cx="99392" cy="636105"/>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7" name="Прямоугольник с двумя скругленными противолежащими углами 38">
            <a:extLst>
              <a:ext uri="{FF2B5EF4-FFF2-40B4-BE49-F238E27FC236}">
                <a16:creationId xmlns:a16="http://schemas.microsoft.com/office/drawing/2014/main" id="{DD0704B7-27A9-BB0C-C592-AC9C3365DB9C}"/>
              </a:ext>
            </a:extLst>
          </p:cNvPr>
          <p:cNvSpPr/>
          <p:nvPr/>
        </p:nvSpPr>
        <p:spPr>
          <a:xfrm rot="5400000">
            <a:off x="5569701" y="3113049"/>
            <a:ext cx="637200" cy="100800"/>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9" name="Рисунок 8">
            <a:extLst>
              <a:ext uri="{FF2B5EF4-FFF2-40B4-BE49-F238E27FC236}">
                <a16:creationId xmlns:a16="http://schemas.microsoft.com/office/drawing/2014/main" id="{70D9D769-C21D-5FBF-2843-F1A525682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534" y="2940548"/>
            <a:ext cx="4814202" cy="3209468"/>
          </a:xfrm>
          <a:prstGeom prst="rect">
            <a:avLst/>
          </a:prstGeom>
        </p:spPr>
      </p:pic>
    </p:spTree>
    <p:extLst>
      <p:ext uri="{BB962C8B-B14F-4D97-AF65-F5344CB8AC3E}">
        <p14:creationId xmlns:p14="http://schemas.microsoft.com/office/powerpoint/2010/main" val="72963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264297" y="-635438"/>
            <a:ext cx="11078817" cy="2387600"/>
          </a:xfrm>
        </p:spPr>
        <p:txBody>
          <a:bodyPr>
            <a:normAutofit/>
          </a:bodyPr>
          <a:lstStyle/>
          <a:p>
            <a:r>
              <a:rPr lang="ru-RU" sz="4800" dirty="0">
                <a:latin typeface="Baron Neue Black Italic" panose="00000500000000000000" pitchFamily="50" charset="0"/>
              </a:rPr>
              <a:t>экскурсия</a:t>
            </a:r>
          </a:p>
        </p:txBody>
      </p:sp>
      <p:sp>
        <p:nvSpPr>
          <p:cNvPr id="14" name="TextBox 13"/>
          <p:cNvSpPr txBox="1"/>
          <p:nvPr/>
        </p:nvSpPr>
        <p:spPr>
          <a:xfrm>
            <a:off x="1479149" y="414018"/>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562471" y="1995024"/>
            <a:ext cx="7973282" cy="461665"/>
          </a:xfrm>
          <a:prstGeom prst="rect">
            <a:avLst/>
          </a:prstGeom>
        </p:spPr>
        <p:txBody>
          <a:bodyPr wrap="square">
            <a:spAutoFit/>
          </a:bodyPr>
          <a:lstStyle/>
          <a:p>
            <a:r>
              <a:rPr lang="en-US" sz="2400" b="1" i="0" dirty="0">
                <a:effectLst/>
                <a:latin typeface="Baron Neue" panose="020B0000000000000000" pitchFamily="34" charset="0"/>
              </a:rPr>
              <a:t>-&gt;</a:t>
            </a:r>
            <a:r>
              <a:rPr lang="ru-RU" sz="2400" b="1" dirty="0">
                <a:latin typeface="Baron Neue" panose="020B0000000000000000" pitchFamily="34" charset="0"/>
              </a:rPr>
              <a:t> Обед в «</a:t>
            </a:r>
            <a:r>
              <a:rPr lang="ru-RU" sz="2400" b="1" dirty="0" err="1">
                <a:latin typeface="Baron Neue" panose="020B0000000000000000" pitchFamily="34" charset="0"/>
              </a:rPr>
              <a:t>тюбетей</a:t>
            </a:r>
            <a:r>
              <a:rPr lang="ru-RU" sz="2400" b="1" dirty="0">
                <a:latin typeface="Baron Neue" panose="020B0000000000000000" pitchFamily="34" charset="0"/>
              </a:rPr>
              <a:t>»</a:t>
            </a:r>
            <a:endParaRPr lang="ru-RU" sz="3600" b="1" dirty="0">
              <a:solidFill>
                <a:schemeClr val="bg1"/>
              </a:solidFill>
              <a:latin typeface="Baron Neue" panose="020B0000000000000000" pitchFamily="34" charset="0"/>
            </a:endParaRPr>
          </a:p>
        </p:txBody>
      </p:sp>
      <p:pic>
        <p:nvPicPr>
          <p:cNvPr id="3" name="Рисунок 2">
            <a:extLst>
              <a:ext uri="{FF2B5EF4-FFF2-40B4-BE49-F238E27FC236}">
                <a16:creationId xmlns:a16="http://schemas.microsoft.com/office/drawing/2014/main" id="{12F0D18B-8C74-324B-9FE0-556813659B59}"/>
              </a:ext>
            </a:extLst>
          </p:cNvPr>
          <p:cNvPicPr>
            <a:picLocks noChangeAspect="1"/>
          </p:cNvPicPr>
          <p:nvPr/>
        </p:nvPicPr>
        <p:blipFill>
          <a:blip r:embed="rId2"/>
          <a:stretch>
            <a:fillRect/>
          </a:stretch>
        </p:blipFill>
        <p:spPr>
          <a:xfrm>
            <a:off x="7868045" y="1848645"/>
            <a:ext cx="3168771" cy="4520242"/>
          </a:xfrm>
          <a:prstGeom prst="rect">
            <a:avLst/>
          </a:prstGeom>
        </p:spPr>
      </p:pic>
      <p:sp>
        <p:nvSpPr>
          <p:cNvPr id="4" name="Прямоугольник с двумя скругленными противолежащими углами 35">
            <a:extLst>
              <a:ext uri="{FF2B5EF4-FFF2-40B4-BE49-F238E27FC236}">
                <a16:creationId xmlns:a16="http://schemas.microsoft.com/office/drawing/2014/main" id="{6C74ADEA-D910-72E0-6AE5-D77BDB55AE5F}"/>
              </a:ext>
            </a:extLst>
          </p:cNvPr>
          <p:cNvSpPr/>
          <p:nvPr/>
        </p:nvSpPr>
        <p:spPr>
          <a:xfrm>
            <a:off x="7765635" y="5813923"/>
            <a:ext cx="99392" cy="636105"/>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5" name="Прямоугольник с двумя скругленными противолежащими углами 36">
            <a:extLst>
              <a:ext uri="{FF2B5EF4-FFF2-40B4-BE49-F238E27FC236}">
                <a16:creationId xmlns:a16="http://schemas.microsoft.com/office/drawing/2014/main" id="{B5E66560-E226-11C3-55FF-D4AE8FE0692F}"/>
              </a:ext>
            </a:extLst>
          </p:cNvPr>
          <p:cNvSpPr/>
          <p:nvPr/>
        </p:nvSpPr>
        <p:spPr>
          <a:xfrm>
            <a:off x="7785514" y="6369106"/>
            <a:ext cx="637200" cy="100800"/>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6" name="Прямоугольник с двумя скругленными противолежащими углами 37">
            <a:extLst>
              <a:ext uri="{FF2B5EF4-FFF2-40B4-BE49-F238E27FC236}">
                <a16:creationId xmlns:a16="http://schemas.microsoft.com/office/drawing/2014/main" id="{3CB9F8C5-F3A1-A2B4-3105-9AC4D47B928B}"/>
              </a:ext>
            </a:extLst>
          </p:cNvPr>
          <p:cNvSpPr/>
          <p:nvPr/>
        </p:nvSpPr>
        <p:spPr>
          <a:xfrm rot="5400000">
            <a:off x="10740111" y="1483806"/>
            <a:ext cx="99392" cy="636105"/>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7" name="Прямоугольник с двумя скругленными противолежащими углами 38">
            <a:extLst>
              <a:ext uri="{FF2B5EF4-FFF2-40B4-BE49-F238E27FC236}">
                <a16:creationId xmlns:a16="http://schemas.microsoft.com/office/drawing/2014/main" id="{BFD23C10-8E24-4E7F-B0DB-6EEDAC9BBB30}"/>
              </a:ext>
            </a:extLst>
          </p:cNvPr>
          <p:cNvSpPr/>
          <p:nvPr/>
        </p:nvSpPr>
        <p:spPr>
          <a:xfrm rot="5400000">
            <a:off x="10759990" y="2038989"/>
            <a:ext cx="637200" cy="100800"/>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7629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264297" y="-635438"/>
            <a:ext cx="11078817" cy="2387600"/>
          </a:xfrm>
        </p:spPr>
        <p:txBody>
          <a:bodyPr>
            <a:normAutofit/>
          </a:bodyPr>
          <a:lstStyle/>
          <a:p>
            <a:r>
              <a:rPr lang="ru-RU" sz="4800" dirty="0">
                <a:latin typeface="Baron Neue Black Italic" panose="00000500000000000000" pitchFamily="50" charset="0"/>
              </a:rPr>
              <a:t>экскурсия</a:t>
            </a:r>
          </a:p>
        </p:txBody>
      </p:sp>
      <p:sp>
        <p:nvSpPr>
          <p:cNvPr id="14" name="TextBox 13"/>
          <p:cNvSpPr txBox="1"/>
          <p:nvPr/>
        </p:nvSpPr>
        <p:spPr>
          <a:xfrm>
            <a:off x="1479149" y="414018"/>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562471" y="1995024"/>
            <a:ext cx="7973282" cy="461665"/>
          </a:xfrm>
          <a:prstGeom prst="rect">
            <a:avLst/>
          </a:prstGeom>
        </p:spPr>
        <p:txBody>
          <a:bodyPr wrap="square">
            <a:spAutoFit/>
          </a:bodyPr>
          <a:lstStyle/>
          <a:p>
            <a:r>
              <a:rPr lang="en-US" sz="2400" b="1" i="0" dirty="0">
                <a:effectLst/>
                <a:latin typeface="Baron Neue" panose="020B0000000000000000" pitchFamily="34" charset="0"/>
              </a:rPr>
              <a:t>-&gt;</a:t>
            </a:r>
            <a:r>
              <a:rPr lang="ru-RU" sz="2400" b="1" dirty="0">
                <a:latin typeface="Baron Neue" panose="020B0000000000000000" pitchFamily="34" charset="0"/>
              </a:rPr>
              <a:t> </a:t>
            </a:r>
            <a:r>
              <a:rPr lang="ru-RU" sz="2400" b="1" i="0" kern="1200" dirty="0">
                <a:solidFill>
                  <a:srgbClr val="000000"/>
                </a:solidFill>
                <a:effectLst/>
                <a:latin typeface="Baron Neue" panose="020B0000000000000000" pitchFamily="34" charset="0"/>
                <a:ea typeface="+mn-ea"/>
                <a:cs typeface="+mn-cs"/>
              </a:rPr>
              <a:t>музей «татарская слобода»</a:t>
            </a:r>
          </a:p>
        </p:txBody>
      </p:sp>
      <p:pic>
        <p:nvPicPr>
          <p:cNvPr id="4" name="Рисунок 3">
            <a:extLst>
              <a:ext uri="{FF2B5EF4-FFF2-40B4-BE49-F238E27FC236}">
                <a16:creationId xmlns:a16="http://schemas.microsoft.com/office/drawing/2014/main" id="{4D43DC12-BB19-98F9-E1A5-AD60E9BAC411}"/>
              </a:ext>
            </a:extLst>
          </p:cNvPr>
          <p:cNvPicPr>
            <a:picLocks noChangeAspect="1"/>
          </p:cNvPicPr>
          <p:nvPr/>
        </p:nvPicPr>
        <p:blipFill>
          <a:blip r:embed="rId2"/>
          <a:stretch>
            <a:fillRect/>
          </a:stretch>
        </p:blipFill>
        <p:spPr>
          <a:xfrm>
            <a:off x="6096000" y="2524187"/>
            <a:ext cx="5357824" cy="3754250"/>
          </a:xfrm>
          <a:prstGeom prst="rect">
            <a:avLst/>
          </a:prstGeom>
        </p:spPr>
      </p:pic>
      <p:sp>
        <p:nvSpPr>
          <p:cNvPr id="5" name="Прямоугольник с двумя скругленными противолежащими углами 35">
            <a:extLst>
              <a:ext uri="{FF2B5EF4-FFF2-40B4-BE49-F238E27FC236}">
                <a16:creationId xmlns:a16="http://schemas.microsoft.com/office/drawing/2014/main" id="{A9BE562B-C8CD-A200-E9F4-2162CF9BB175}"/>
              </a:ext>
            </a:extLst>
          </p:cNvPr>
          <p:cNvSpPr/>
          <p:nvPr/>
        </p:nvSpPr>
        <p:spPr>
          <a:xfrm>
            <a:off x="449534" y="5825752"/>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6" name="Прямоугольник с двумя скругленными противолежащими углами 36">
            <a:extLst>
              <a:ext uri="{FF2B5EF4-FFF2-40B4-BE49-F238E27FC236}">
                <a16:creationId xmlns:a16="http://schemas.microsoft.com/office/drawing/2014/main" id="{3731DD7C-E799-20AB-D006-8634CF2F228F}"/>
              </a:ext>
            </a:extLst>
          </p:cNvPr>
          <p:cNvSpPr/>
          <p:nvPr/>
        </p:nvSpPr>
        <p:spPr>
          <a:xfrm>
            <a:off x="469413" y="6380935"/>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7" name="Прямоугольник с двумя скругленными противолежащими углами 37">
            <a:extLst>
              <a:ext uri="{FF2B5EF4-FFF2-40B4-BE49-F238E27FC236}">
                <a16:creationId xmlns:a16="http://schemas.microsoft.com/office/drawing/2014/main" id="{55533A5B-5656-BBC4-FFC4-706CA6FFAE9E}"/>
              </a:ext>
            </a:extLst>
          </p:cNvPr>
          <p:cNvSpPr/>
          <p:nvPr/>
        </p:nvSpPr>
        <p:spPr>
          <a:xfrm rot="5400000">
            <a:off x="11175411" y="2147263"/>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8" name="Прямоугольник с двумя скругленными противолежащими углами 38">
            <a:extLst>
              <a:ext uri="{FF2B5EF4-FFF2-40B4-BE49-F238E27FC236}">
                <a16:creationId xmlns:a16="http://schemas.microsoft.com/office/drawing/2014/main" id="{16C49465-3728-9926-997C-6F997316CE2F}"/>
              </a:ext>
            </a:extLst>
          </p:cNvPr>
          <p:cNvSpPr/>
          <p:nvPr/>
        </p:nvSpPr>
        <p:spPr>
          <a:xfrm rot="5400000">
            <a:off x="11195290" y="2702446"/>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3074" name="Picture 2" descr="Музей Мультимедийный музей Татарская слобода, Казань, фото">
            <a:extLst>
              <a:ext uri="{FF2B5EF4-FFF2-40B4-BE49-F238E27FC236}">
                <a16:creationId xmlns:a16="http://schemas.microsoft.com/office/drawing/2014/main" id="{D82FB2C5-0FFD-9344-F3CB-F8BA72ED2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471" y="3096312"/>
            <a:ext cx="4936467" cy="3292585"/>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с двумя скругленными противолежащими углами 37">
            <a:extLst>
              <a:ext uri="{FF2B5EF4-FFF2-40B4-BE49-F238E27FC236}">
                <a16:creationId xmlns:a16="http://schemas.microsoft.com/office/drawing/2014/main" id="{BC7F2204-953C-DB90-4022-64575AB65B0C}"/>
              </a:ext>
            </a:extLst>
          </p:cNvPr>
          <p:cNvSpPr/>
          <p:nvPr/>
        </p:nvSpPr>
        <p:spPr>
          <a:xfrm rot="5400000">
            <a:off x="5203056" y="2737744"/>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2" name="Прямоугольник с двумя скругленными противолежащими углами 38">
            <a:extLst>
              <a:ext uri="{FF2B5EF4-FFF2-40B4-BE49-F238E27FC236}">
                <a16:creationId xmlns:a16="http://schemas.microsoft.com/office/drawing/2014/main" id="{1CF45EFD-B0E4-3D0F-7C48-8C560A7099C6}"/>
              </a:ext>
            </a:extLst>
          </p:cNvPr>
          <p:cNvSpPr/>
          <p:nvPr/>
        </p:nvSpPr>
        <p:spPr>
          <a:xfrm rot="5400000">
            <a:off x="5222935" y="3292927"/>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139145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264297" y="-635438"/>
            <a:ext cx="11078817" cy="2387600"/>
          </a:xfrm>
        </p:spPr>
        <p:txBody>
          <a:bodyPr>
            <a:normAutofit/>
          </a:bodyPr>
          <a:lstStyle/>
          <a:p>
            <a:r>
              <a:rPr lang="ru-RU" sz="4800" dirty="0">
                <a:latin typeface="Baron Neue Black Italic" panose="00000500000000000000" pitchFamily="50" charset="0"/>
              </a:rPr>
              <a:t>экскурсия</a:t>
            </a:r>
          </a:p>
        </p:txBody>
      </p:sp>
      <p:sp>
        <p:nvSpPr>
          <p:cNvPr id="14" name="TextBox 13"/>
          <p:cNvSpPr txBox="1"/>
          <p:nvPr/>
        </p:nvSpPr>
        <p:spPr>
          <a:xfrm>
            <a:off x="1479149" y="414018"/>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562471" y="1995024"/>
            <a:ext cx="7973282" cy="830997"/>
          </a:xfrm>
          <a:prstGeom prst="rect">
            <a:avLst/>
          </a:prstGeom>
        </p:spPr>
        <p:txBody>
          <a:bodyPr wrap="square">
            <a:spAutoFit/>
          </a:bodyPr>
          <a:lstStyle/>
          <a:p>
            <a:r>
              <a:rPr lang="en-US" sz="2400" b="1" i="0" dirty="0">
                <a:effectLst/>
                <a:latin typeface="Baron Neue" panose="020B0000000000000000" pitchFamily="34" charset="0"/>
              </a:rPr>
              <a:t>-&gt;</a:t>
            </a:r>
            <a:r>
              <a:rPr lang="ru-RU" sz="2400" b="1" dirty="0">
                <a:latin typeface="Baron Neue" panose="020B0000000000000000" pitchFamily="34" charset="0"/>
              </a:rPr>
              <a:t> </a:t>
            </a:r>
            <a:r>
              <a:rPr lang="ru-RU" sz="2400" b="1" i="0" kern="1200" dirty="0">
                <a:solidFill>
                  <a:srgbClr val="000000"/>
                </a:solidFill>
                <a:effectLst/>
                <a:latin typeface="Baron Neue" panose="020B0000000000000000" pitchFamily="34" charset="0"/>
                <a:ea typeface="+mn-ea"/>
                <a:cs typeface="+mn-cs"/>
              </a:rPr>
              <a:t>музей Константина</a:t>
            </a:r>
            <a:r>
              <a:rPr lang="ru-RU" sz="2400" b="1" dirty="0">
                <a:solidFill>
                  <a:srgbClr val="000000"/>
                </a:solidFill>
                <a:latin typeface="Baron Neue" panose="020B0000000000000000" pitchFamily="34" charset="0"/>
              </a:rPr>
              <a:t> </a:t>
            </a:r>
            <a:r>
              <a:rPr lang="ru-RU" sz="2400" b="1" dirty="0" err="1">
                <a:solidFill>
                  <a:srgbClr val="000000"/>
                </a:solidFill>
                <a:latin typeface="Baron Neue" panose="020B0000000000000000" pitchFamily="34" charset="0"/>
              </a:rPr>
              <a:t>васильева</a:t>
            </a:r>
            <a:endParaRPr lang="ru-RU" sz="2400" b="1" dirty="0">
              <a:solidFill>
                <a:srgbClr val="000000"/>
              </a:solidFill>
              <a:latin typeface="Baron Neue" panose="020B0000000000000000" pitchFamily="34" charset="0"/>
            </a:endParaRPr>
          </a:p>
          <a:p>
            <a:endParaRPr lang="ru-RU" sz="2400" b="1" i="0" kern="1200" dirty="0">
              <a:solidFill>
                <a:srgbClr val="000000"/>
              </a:solidFill>
              <a:effectLst/>
              <a:latin typeface="Baron Neue" panose="020B0000000000000000" pitchFamily="34" charset="0"/>
              <a:ea typeface="+mn-ea"/>
              <a:cs typeface="+mn-cs"/>
            </a:endParaRPr>
          </a:p>
        </p:txBody>
      </p:sp>
      <p:pic>
        <p:nvPicPr>
          <p:cNvPr id="3" name="Рисунок 2">
            <a:extLst>
              <a:ext uri="{FF2B5EF4-FFF2-40B4-BE49-F238E27FC236}">
                <a16:creationId xmlns:a16="http://schemas.microsoft.com/office/drawing/2014/main" id="{555366C2-5D9C-CD57-CECD-02D3F6E4687F}"/>
              </a:ext>
            </a:extLst>
          </p:cNvPr>
          <p:cNvPicPr>
            <a:picLocks noChangeAspect="1"/>
          </p:cNvPicPr>
          <p:nvPr/>
        </p:nvPicPr>
        <p:blipFill>
          <a:blip r:embed="rId2"/>
          <a:stretch>
            <a:fillRect/>
          </a:stretch>
        </p:blipFill>
        <p:spPr>
          <a:xfrm>
            <a:off x="6766199" y="2372265"/>
            <a:ext cx="4740654" cy="3914449"/>
          </a:xfrm>
          <a:prstGeom prst="rect">
            <a:avLst/>
          </a:prstGeom>
        </p:spPr>
      </p:pic>
      <p:sp>
        <p:nvSpPr>
          <p:cNvPr id="5" name="Прямоугольник с двумя скругленными противолежащими углами 35">
            <a:extLst>
              <a:ext uri="{FF2B5EF4-FFF2-40B4-BE49-F238E27FC236}">
                <a16:creationId xmlns:a16="http://schemas.microsoft.com/office/drawing/2014/main" id="{7202294E-1A61-8E61-D21E-831E9DBDAC76}"/>
              </a:ext>
            </a:extLst>
          </p:cNvPr>
          <p:cNvSpPr/>
          <p:nvPr/>
        </p:nvSpPr>
        <p:spPr>
          <a:xfrm>
            <a:off x="359186" y="5507138"/>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6" name="Прямоугольник с двумя скругленными противолежащими углами 36">
            <a:extLst>
              <a:ext uri="{FF2B5EF4-FFF2-40B4-BE49-F238E27FC236}">
                <a16:creationId xmlns:a16="http://schemas.microsoft.com/office/drawing/2014/main" id="{3DA36793-2F7C-F599-71EB-6855AEB61AC6}"/>
              </a:ext>
            </a:extLst>
          </p:cNvPr>
          <p:cNvSpPr/>
          <p:nvPr/>
        </p:nvSpPr>
        <p:spPr>
          <a:xfrm>
            <a:off x="379065" y="6062321"/>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7" name="Прямоугольник с двумя скругленными противолежащими углами 37">
            <a:extLst>
              <a:ext uri="{FF2B5EF4-FFF2-40B4-BE49-F238E27FC236}">
                <a16:creationId xmlns:a16="http://schemas.microsoft.com/office/drawing/2014/main" id="{760332BD-8CD1-C62D-C601-A7E4FD5CA4DF}"/>
              </a:ext>
            </a:extLst>
          </p:cNvPr>
          <p:cNvSpPr/>
          <p:nvPr/>
        </p:nvSpPr>
        <p:spPr>
          <a:xfrm rot="5400000">
            <a:off x="5754348" y="2554222"/>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8" name="Прямоугольник с двумя скругленными противолежащими углами 38">
            <a:extLst>
              <a:ext uri="{FF2B5EF4-FFF2-40B4-BE49-F238E27FC236}">
                <a16:creationId xmlns:a16="http://schemas.microsoft.com/office/drawing/2014/main" id="{91AF29F1-6182-9E50-3E1D-171AF5CB5F45}"/>
              </a:ext>
            </a:extLst>
          </p:cNvPr>
          <p:cNvSpPr/>
          <p:nvPr/>
        </p:nvSpPr>
        <p:spPr>
          <a:xfrm rot="5400000">
            <a:off x="5774227" y="3109405"/>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10" name="Рисунок 9">
            <a:extLst>
              <a:ext uri="{FF2B5EF4-FFF2-40B4-BE49-F238E27FC236}">
                <a16:creationId xmlns:a16="http://schemas.microsoft.com/office/drawing/2014/main" id="{B1E03AED-097F-4548-03E4-60257790F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233" y="2929551"/>
            <a:ext cx="5579851" cy="3138666"/>
          </a:xfrm>
          <a:prstGeom prst="rect">
            <a:avLst/>
          </a:prstGeom>
        </p:spPr>
      </p:pic>
    </p:spTree>
    <p:extLst>
      <p:ext uri="{BB962C8B-B14F-4D97-AF65-F5344CB8AC3E}">
        <p14:creationId xmlns:p14="http://schemas.microsoft.com/office/powerpoint/2010/main" val="2221031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7" name="TextBox 6"/>
          <p:cNvSpPr txBox="1"/>
          <p:nvPr/>
        </p:nvSpPr>
        <p:spPr>
          <a:xfrm>
            <a:off x="5342943" y="723275"/>
            <a:ext cx="865943" cy="769441"/>
          </a:xfrm>
          <a:prstGeom prst="rect">
            <a:avLst/>
          </a:prstGeom>
          <a:noFill/>
        </p:spPr>
        <p:txBody>
          <a:bodyPr wrap="none" rtlCol="0">
            <a:spAutoFit/>
          </a:bodyPr>
          <a:lstStyle/>
          <a:p>
            <a:r>
              <a:rPr lang="ru-RU" sz="4400" dirty="0">
                <a:solidFill>
                  <a:schemeClr val="bg1"/>
                </a:solidFill>
                <a:latin typeface="Baron Neue Black Italic" panose="00000500000000000000" pitchFamily="50" charset="0"/>
              </a:rPr>
              <a:t>Д3</a:t>
            </a:r>
          </a:p>
        </p:txBody>
      </p:sp>
      <p:sp>
        <p:nvSpPr>
          <p:cNvPr id="33" name="Заголовок 1"/>
          <p:cNvSpPr>
            <a:spLocks noGrp="1"/>
          </p:cNvSpPr>
          <p:nvPr>
            <p:ph type="ctrTitle"/>
          </p:nvPr>
        </p:nvSpPr>
        <p:spPr>
          <a:xfrm>
            <a:off x="-1424920" y="-1079274"/>
            <a:ext cx="11078817" cy="2387600"/>
          </a:xfrm>
        </p:spPr>
        <p:txBody>
          <a:bodyPr>
            <a:normAutofit/>
          </a:bodyPr>
          <a:lstStyle/>
          <a:p>
            <a:r>
              <a:rPr lang="ru-RU" sz="4800" dirty="0">
                <a:latin typeface="Baron Neue Black Italic" panose="00000500000000000000" pitchFamily="50" charset="0"/>
              </a:rPr>
              <a:t>маршрут</a:t>
            </a:r>
          </a:p>
        </p:txBody>
      </p:sp>
      <p:sp>
        <p:nvSpPr>
          <p:cNvPr id="14" name="TextBox 13"/>
          <p:cNvSpPr txBox="1"/>
          <p:nvPr/>
        </p:nvSpPr>
        <p:spPr>
          <a:xfrm>
            <a:off x="326210" y="0"/>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582348" y="1780590"/>
            <a:ext cx="9774989" cy="3046988"/>
          </a:xfrm>
          <a:prstGeom prst="rect">
            <a:avLst/>
          </a:prstGeom>
        </p:spPr>
        <p:txBody>
          <a:bodyPr wrap="square">
            <a:spAutoFit/>
          </a:bodyPr>
          <a:lstStyle/>
          <a:p>
            <a:r>
              <a:rPr lang="en-US" sz="2400" b="1" i="0" dirty="0">
                <a:effectLst/>
                <a:latin typeface="Baron Neue" panose="020B0000000000000000" pitchFamily="34" charset="0"/>
              </a:rPr>
              <a:t>-&gt; </a:t>
            </a:r>
            <a:r>
              <a:rPr lang="ru-RU" sz="2400" b="1" dirty="0">
                <a:latin typeface="Baron Neue" panose="020B0000000000000000" pitchFamily="34" charset="0"/>
              </a:rPr>
              <a:t>9:00 – 9:40 – завтрак (по усмотрению)</a:t>
            </a:r>
          </a:p>
          <a:p>
            <a:r>
              <a:rPr lang="en-US" sz="2400" b="1" i="0" kern="1200" dirty="0">
                <a:solidFill>
                  <a:srgbClr val="000000"/>
                </a:solidFill>
                <a:effectLst/>
                <a:latin typeface="Baron Neue" panose="020B0000000000000000" pitchFamily="34" charset="0"/>
                <a:ea typeface="+mn-ea"/>
                <a:cs typeface="+mn-cs"/>
              </a:rPr>
              <a:t>-&gt;</a:t>
            </a:r>
            <a:r>
              <a:rPr lang="ru-RU" sz="2400" b="1" i="0" kern="1200" dirty="0">
                <a:solidFill>
                  <a:srgbClr val="000000"/>
                </a:solidFill>
                <a:effectLst/>
                <a:latin typeface="Baron Neue" panose="020B0000000000000000" pitchFamily="34" charset="0"/>
                <a:ea typeface="+mn-ea"/>
                <a:cs typeface="+mn-cs"/>
              </a:rPr>
              <a:t> 10:30 – 12:00 – экскурсия в «</a:t>
            </a:r>
            <a:r>
              <a:rPr lang="ru-RU" sz="2400" b="1" i="0" kern="1200" dirty="0" err="1">
                <a:solidFill>
                  <a:srgbClr val="000000"/>
                </a:solidFill>
                <a:effectLst/>
                <a:latin typeface="Baron Neue" panose="020B0000000000000000" pitchFamily="34" charset="0"/>
                <a:ea typeface="+mn-ea"/>
                <a:cs typeface="+mn-cs"/>
              </a:rPr>
              <a:t>иннополисе</a:t>
            </a:r>
            <a:r>
              <a:rPr lang="ru-RU" sz="2400" b="1" i="0" kern="1200" dirty="0">
                <a:solidFill>
                  <a:srgbClr val="000000"/>
                </a:solidFill>
                <a:effectLst/>
                <a:latin typeface="Baron Neue" panose="020B0000000000000000" pitchFamily="34" charset="0"/>
                <a:ea typeface="+mn-ea"/>
                <a:cs typeface="+mn-cs"/>
              </a:rPr>
              <a:t>»</a:t>
            </a:r>
          </a:p>
          <a:p>
            <a:r>
              <a:rPr lang="en-US" sz="2400" b="1" i="0" kern="1200" dirty="0">
                <a:solidFill>
                  <a:srgbClr val="000000"/>
                </a:solidFill>
                <a:effectLst/>
                <a:latin typeface="Baron Neue" panose="020B0000000000000000" pitchFamily="34" charset="0"/>
                <a:ea typeface="+mn-ea"/>
                <a:cs typeface="+mn-cs"/>
              </a:rPr>
              <a:t>-&gt;</a:t>
            </a:r>
            <a:r>
              <a:rPr lang="ru-RU" sz="2400" b="1" i="0" kern="1200" dirty="0">
                <a:solidFill>
                  <a:srgbClr val="000000"/>
                </a:solidFill>
                <a:effectLst/>
                <a:latin typeface="Baron Neue" panose="020B0000000000000000" pitchFamily="34" charset="0"/>
                <a:ea typeface="+mn-ea"/>
                <a:cs typeface="+mn-cs"/>
              </a:rPr>
              <a:t> 13:30 – 15:00 – экскурсия в музее чак-чака</a:t>
            </a:r>
          </a:p>
          <a:p>
            <a:r>
              <a:rPr lang="en-US" sz="2400" b="1" i="0" kern="1200" dirty="0">
                <a:solidFill>
                  <a:srgbClr val="000000"/>
                </a:solidFill>
                <a:effectLst/>
                <a:latin typeface="Baron Neue" panose="020B0000000000000000" pitchFamily="34" charset="0"/>
                <a:ea typeface="+mn-ea"/>
                <a:cs typeface="+mn-cs"/>
              </a:rPr>
              <a:t>-&gt;</a:t>
            </a:r>
            <a:r>
              <a:rPr lang="ru-RU" sz="2400" b="1" i="0" kern="1200" dirty="0">
                <a:solidFill>
                  <a:srgbClr val="000000"/>
                </a:solidFill>
                <a:effectLst/>
                <a:latin typeface="Baron Neue" panose="020B0000000000000000" pitchFamily="34" charset="0"/>
                <a:ea typeface="+mn-ea"/>
                <a:cs typeface="+mn-cs"/>
              </a:rPr>
              <a:t> 16:30 – 17:00 – обед (на усмотрение)</a:t>
            </a:r>
          </a:p>
          <a:p>
            <a:r>
              <a:rPr lang="ru-RU" sz="2400" b="1" i="0" kern="1200" dirty="0">
                <a:solidFill>
                  <a:srgbClr val="000000"/>
                </a:solidFill>
                <a:effectLst/>
                <a:latin typeface="Baron Neue" panose="020B0000000000000000" pitchFamily="34" charset="0"/>
                <a:ea typeface="+mn-ea"/>
                <a:cs typeface="+mn-cs"/>
              </a:rPr>
              <a:t>-</a:t>
            </a:r>
            <a:r>
              <a:rPr lang="en-US" sz="2400" b="1" i="0" kern="1200" dirty="0">
                <a:solidFill>
                  <a:srgbClr val="000000"/>
                </a:solidFill>
                <a:effectLst/>
                <a:latin typeface="Baron Neue" panose="020B0000000000000000" pitchFamily="34" charset="0"/>
                <a:ea typeface="+mn-ea"/>
                <a:cs typeface="+mn-cs"/>
              </a:rPr>
              <a:t>&gt; </a:t>
            </a:r>
            <a:r>
              <a:rPr lang="ru-RU" sz="2400" b="1" i="0" kern="1200" dirty="0">
                <a:solidFill>
                  <a:srgbClr val="000000"/>
                </a:solidFill>
                <a:effectLst/>
                <a:latin typeface="Baron Neue" panose="020B0000000000000000" pitchFamily="34" charset="0"/>
                <a:ea typeface="+mn-ea"/>
                <a:cs typeface="+mn-cs"/>
              </a:rPr>
              <a:t>17:30 – 18:30 – дом занимательной науки и техники</a:t>
            </a:r>
          </a:p>
          <a:p>
            <a:r>
              <a:rPr lang="en-US" sz="2400" b="1" i="0" kern="1200" dirty="0">
                <a:solidFill>
                  <a:srgbClr val="000000"/>
                </a:solidFill>
                <a:effectLst/>
                <a:latin typeface="Baron Neue" panose="020B0000000000000000" pitchFamily="34" charset="0"/>
                <a:ea typeface="+mn-ea"/>
                <a:cs typeface="+mn-cs"/>
              </a:rPr>
              <a:t>-&gt; </a:t>
            </a:r>
            <a:r>
              <a:rPr lang="ru-RU" sz="2400" b="1" i="0" kern="1200" dirty="0">
                <a:solidFill>
                  <a:srgbClr val="000000"/>
                </a:solidFill>
                <a:effectLst/>
                <a:latin typeface="Baron Neue" panose="020B0000000000000000" pitchFamily="34" charset="0"/>
                <a:ea typeface="+mn-ea"/>
                <a:cs typeface="+mn-cs"/>
              </a:rPr>
              <a:t>19:00 – прибытие в гостиницу </a:t>
            </a:r>
          </a:p>
          <a:p>
            <a:r>
              <a:rPr lang="ru-RU" sz="2400" b="1" i="0" kern="1200" dirty="0">
                <a:solidFill>
                  <a:srgbClr val="000000"/>
                </a:solidFill>
                <a:effectLst/>
                <a:latin typeface="Baron Neue" panose="020B0000000000000000" pitchFamily="34" charset="0"/>
                <a:ea typeface="+mn-ea"/>
                <a:cs typeface="+mn-cs"/>
              </a:rPr>
              <a:t>-</a:t>
            </a:r>
            <a:r>
              <a:rPr lang="en-US" sz="2400" b="1" dirty="0">
                <a:solidFill>
                  <a:srgbClr val="000000"/>
                </a:solidFill>
                <a:latin typeface="Baron Neue" panose="020B0000000000000000" pitchFamily="34" charset="0"/>
              </a:rPr>
              <a:t>&gt; </a:t>
            </a:r>
            <a:r>
              <a:rPr lang="ru-RU" sz="2400" b="1" dirty="0">
                <a:solidFill>
                  <a:srgbClr val="000000"/>
                </a:solidFill>
                <a:latin typeface="Baron Neue" panose="020B0000000000000000" pitchFamily="34" charset="0"/>
              </a:rPr>
              <a:t>19:00 – ужин (по усмотрению)</a:t>
            </a:r>
            <a:endParaRPr lang="ru-RU" sz="2400" b="1" i="0" kern="1200" dirty="0">
              <a:solidFill>
                <a:srgbClr val="000000"/>
              </a:solidFill>
              <a:effectLst/>
              <a:latin typeface="Baron Neue" panose="020B0000000000000000" pitchFamily="34" charset="0"/>
              <a:ea typeface="+mn-ea"/>
              <a:cs typeface="+mn-cs"/>
            </a:endParaRPr>
          </a:p>
          <a:p>
            <a:endParaRPr lang="ru-RU" sz="2400" b="1" i="0" kern="1200" dirty="0">
              <a:solidFill>
                <a:srgbClr val="000000"/>
              </a:solidFill>
              <a:effectLst/>
              <a:latin typeface="Baron Neue" panose="020B0000000000000000" pitchFamily="34" charset="0"/>
              <a:ea typeface="+mn-ea"/>
              <a:cs typeface="+mn-cs"/>
            </a:endParaRPr>
          </a:p>
        </p:txBody>
      </p:sp>
      <p:sp>
        <p:nvSpPr>
          <p:cNvPr id="8" name="Прямоугольник с двумя скругленными противолежащими углами 7"/>
          <p:cNvSpPr/>
          <p:nvPr/>
        </p:nvSpPr>
        <p:spPr>
          <a:xfrm>
            <a:off x="7576982" y="4279396"/>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с двумя скругленными противолежащими углами 8"/>
          <p:cNvSpPr/>
          <p:nvPr/>
        </p:nvSpPr>
        <p:spPr>
          <a:xfrm>
            <a:off x="7596861" y="4274773"/>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0" name="Прямоугольник с двумя скругленными противолежащими углами 9"/>
          <p:cNvSpPr/>
          <p:nvPr/>
        </p:nvSpPr>
        <p:spPr>
          <a:xfrm rot="5400000">
            <a:off x="11762193" y="6468818"/>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1" name="Прямоугольник с двумя скругленными противолежащими углами 10"/>
          <p:cNvSpPr/>
          <p:nvPr/>
        </p:nvSpPr>
        <p:spPr>
          <a:xfrm rot="5400000">
            <a:off x="11770246" y="6427645"/>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3" name="Рисунок 2">
            <a:extLst>
              <a:ext uri="{FF2B5EF4-FFF2-40B4-BE49-F238E27FC236}">
                <a16:creationId xmlns:a16="http://schemas.microsoft.com/office/drawing/2014/main" id="{44896369-730D-B122-5549-EDE8A0CA8C8D}"/>
              </a:ext>
            </a:extLst>
          </p:cNvPr>
          <p:cNvPicPr>
            <a:picLocks noChangeAspect="1"/>
          </p:cNvPicPr>
          <p:nvPr/>
        </p:nvPicPr>
        <p:blipFill>
          <a:blip r:embed="rId2"/>
          <a:stretch>
            <a:fillRect/>
          </a:stretch>
        </p:blipFill>
        <p:spPr>
          <a:xfrm>
            <a:off x="7690326" y="4388954"/>
            <a:ext cx="4350102" cy="2335769"/>
          </a:xfrm>
          <a:prstGeom prst="rect">
            <a:avLst/>
          </a:prstGeom>
        </p:spPr>
      </p:pic>
    </p:spTree>
    <p:extLst>
      <p:ext uri="{BB962C8B-B14F-4D97-AF65-F5344CB8AC3E}">
        <p14:creationId xmlns:p14="http://schemas.microsoft.com/office/powerpoint/2010/main" val="3736788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264297" y="-635438"/>
            <a:ext cx="11078817" cy="2387600"/>
          </a:xfrm>
        </p:spPr>
        <p:txBody>
          <a:bodyPr>
            <a:normAutofit/>
          </a:bodyPr>
          <a:lstStyle/>
          <a:p>
            <a:r>
              <a:rPr lang="ru-RU" sz="4800" dirty="0">
                <a:latin typeface="Baron Neue Black Italic" panose="00000500000000000000" pitchFamily="50" charset="0"/>
              </a:rPr>
              <a:t>экскурсия</a:t>
            </a:r>
          </a:p>
        </p:txBody>
      </p:sp>
      <p:sp>
        <p:nvSpPr>
          <p:cNvPr id="14" name="TextBox 13"/>
          <p:cNvSpPr txBox="1"/>
          <p:nvPr/>
        </p:nvSpPr>
        <p:spPr>
          <a:xfrm>
            <a:off x="1479149" y="414018"/>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562471" y="1995024"/>
            <a:ext cx="7973282" cy="461665"/>
          </a:xfrm>
          <a:prstGeom prst="rect">
            <a:avLst/>
          </a:prstGeom>
        </p:spPr>
        <p:txBody>
          <a:bodyPr wrap="square">
            <a:spAutoFit/>
          </a:bodyPr>
          <a:lstStyle/>
          <a:p>
            <a:r>
              <a:rPr lang="en-US" sz="2400" b="1" i="0" dirty="0">
                <a:effectLst/>
                <a:latin typeface="Baron Neue" panose="020B0000000000000000" pitchFamily="34" charset="0"/>
              </a:rPr>
              <a:t>-&gt;</a:t>
            </a:r>
            <a:r>
              <a:rPr lang="ru-RU" sz="2400" b="1" dirty="0">
                <a:latin typeface="Baron Neue" panose="020B0000000000000000" pitchFamily="34" charset="0"/>
              </a:rPr>
              <a:t> «</a:t>
            </a:r>
            <a:r>
              <a:rPr lang="ru-RU" sz="2400" b="1" dirty="0" err="1">
                <a:latin typeface="Baron Neue" panose="020B0000000000000000" pitchFamily="34" charset="0"/>
              </a:rPr>
              <a:t>иннополис</a:t>
            </a:r>
            <a:r>
              <a:rPr lang="ru-RU" sz="2400" b="1" dirty="0">
                <a:latin typeface="Baron Neue" panose="020B0000000000000000" pitchFamily="34" charset="0"/>
              </a:rPr>
              <a:t>»</a:t>
            </a:r>
            <a:endParaRPr lang="ru-RU" sz="3600" b="1" dirty="0">
              <a:solidFill>
                <a:schemeClr val="bg1"/>
              </a:solidFill>
              <a:latin typeface="Baron Neue" panose="020B0000000000000000" pitchFamily="34" charset="0"/>
            </a:endParaRPr>
          </a:p>
        </p:txBody>
      </p:sp>
      <p:pic>
        <p:nvPicPr>
          <p:cNvPr id="3" name="Рисунок 2">
            <a:extLst>
              <a:ext uri="{FF2B5EF4-FFF2-40B4-BE49-F238E27FC236}">
                <a16:creationId xmlns:a16="http://schemas.microsoft.com/office/drawing/2014/main" id="{F7FE0E74-086E-B72B-120E-6BA3BDC3E0B3}"/>
              </a:ext>
            </a:extLst>
          </p:cNvPr>
          <p:cNvPicPr>
            <a:picLocks noChangeAspect="1"/>
          </p:cNvPicPr>
          <p:nvPr/>
        </p:nvPicPr>
        <p:blipFill>
          <a:blip r:embed="rId2"/>
          <a:stretch>
            <a:fillRect/>
          </a:stretch>
        </p:blipFill>
        <p:spPr>
          <a:xfrm>
            <a:off x="7982706" y="308626"/>
            <a:ext cx="3944997" cy="3120374"/>
          </a:xfrm>
          <a:prstGeom prst="rect">
            <a:avLst/>
          </a:prstGeom>
        </p:spPr>
      </p:pic>
      <p:pic>
        <p:nvPicPr>
          <p:cNvPr id="5" name="Рисунок 4">
            <a:extLst>
              <a:ext uri="{FF2B5EF4-FFF2-40B4-BE49-F238E27FC236}">
                <a16:creationId xmlns:a16="http://schemas.microsoft.com/office/drawing/2014/main" id="{CEB6463F-0B10-9743-B376-903AB7647986}"/>
              </a:ext>
            </a:extLst>
          </p:cNvPr>
          <p:cNvPicPr>
            <a:picLocks noChangeAspect="1"/>
          </p:cNvPicPr>
          <p:nvPr/>
        </p:nvPicPr>
        <p:blipFill>
          <a:blip r:embed="rId3"/>
          <a:stretch>
            <a:fillRect/>
          </a:stretch>
        </p:blipFill>
        <p:spPr>
          <a:xfrm>
            <a:off x="1195894" y="2635664"/>
            <a:ext cx="5484846" cy="4028852"/>
          </a:xfrm>
          <a:prstGeom prst="rect">
            <a:avLst/>
          </a:prstGeom>
        </p:spPr>
      </p:pic>
      <p:sp>
        <p:nvSpPr>
          <p:cNvPr id="6" name="Прямоугольник с двумя скругленными противолежащими углами 35">
            <a:extLst>
              <a:ext uri="{FF2B5EF4-FFF2-40B4-BE49-F238E27FC236}">
                <a16:creationId xmlns:a16="http://schemas.microsoft.com/office/drawing/2014/main" id="{298B3815-59E9-CFB5-B257-0E1800C350CD}"/>
              </a:ext>
            </a:extLst>
          </p:cNvPr>
          <p:cNvSpPr/>
          <p:nvPr/>
        </p:nvSpPr>
        <p:spPr>
          <a:xfrm>
            <a:off x="7883314" y="2878246"/>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7" name="Прямоугольник с двумя скругленными противолежащими углами 36">
            <a:extLst>
              <a:ext uri="{FF2B5EF4-FFF2-40B4-BE49-F238E27FC236}">
                <a16:creationId xmlns:a16="http://schemas.microsoft.com/office/drawing/2014/main" id="{92A59E9C-37F9-931C-F026-2D60F0A0694B}"/>
              </a:ext>
            </a:extLst>
          </p:cNvPr>
          <p:cNvSpPr/>
          <p:nvPr/>
        </p:nvSpPr>
        <p:spPr>
          <a:xfrm>
            <a:off x="7903193" y="3433429"/>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8" name="Прямоугольник с двумя скругленными противолежащими углами 37">
            <a:extLst>
              <a:ext uri="{FF2B5EF4-FFF2-40B4-BE49-F238E27FC236}">
                <a16:creationId xmlns:a16="http://schemas.microsoft.com/office/drawing/2014/main" id="{F8C1ECEB-FFA3-F17F-2EEC-A3F1C655ADFA}"/>
              </a:ext>
            </a:extLst>
          </p:cNvPr>
          <p:cNvSpPr/>
          <p:nvPr/>
        </p:nvSpPr>
        <p:spPr>
          <a:xfrm rot="5400000">
            <a:off x="11609655" y="-63552"/>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с двумя скругленными противолежащими углами 38">
            <a:extLst>
              <a:ext uri="{FF2B5EF4-FFF2-40B4-BE49-F238E27FC236}">
                <a16:creationId xmlns:a16="http://schemas.microsoft.com/office/drawing/2014/main" id="{C36FD0C9-3E1B-3985-8C8D-91F089519619}"/>
              </a:ext>
            </a:extLst>
          </p:cNvPr>
          <p:cNvSpPr/>
          <p:nvPr/>
        </p:nvSpPr>
        <p:spPr>
          <a:xfrm rot="5400000">
            <a:off x="11629534" y="491631"/>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0" name="Прямоугольник с двумя скругленными противолежащими углами 35">
            <a:extLst>
              <a:ext uri="{FF2B5EF4-FFF2-40B4-BE49-F238E27FC236}">
                <a16:creationId xmlns:a16="http://schemas.microsoft.com/office/drawing/2014/main" id="{6ED5249E-6E0A-402C-8A02-13F3657EE73E}"/>
              </a:ext>
            </a:extLst>
          </p:cNvPr>
          <p:cNvSpPr/>
          <p:nvPr/>
        </p:nvSpPr>
        <p:spPr>
          <a:xfrm>
            <a:off x="1120320" y="6088793"/>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1" name="Прямоугольник с двумя скругленными противолежащими углами 36">
            <a:extLst>
              <a:ext uri="{FF2B5EF4-FFF2-40B4-BE49-F238E27FC236}">
                <a16:creationId xmlns:a16="http://schemas.microsoft.com/office/drawing/2014/main" id="{318936D0-8CFE-87FA-CABD-E99985793A1D}"/>
              </a:ext>
            </a:extLst>
          </p:cNvPr>
          <p:cNvSpPr/>
          <p:nvPr/>
        </p:nvSpPr>
        <p:spPr>
          <a:xfrm>
            <a:off x="1140199" y="6643976"/>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2" name="Прямоугольник с двумя скругленными противолежащими углами 37">
            <a:extLst>
              <a:ext uri="{FF2B5EF4-FFF2-40B4-BE49-F238E27FC236}">
                <a16:creationId xmlns:a16="http://schemas.microsoft.com/office/drawing/2014/main" id="{A5D45542-351B-5749-A7FB-892EEBA17884}"/>
              </a:ext>
            </a:extLst>
          </p:cNvPr>
          <p:cNvSpPr/>
          <p:nvPr/>
        </p:nvSpPr>
        <p:spPr>
          <a:xfrm rot="5400000">
            <a:off x="6407148" y="2268099"/>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3" name="Прямоугольник с двумя скругленными противолежащими углами 38">
            <a:extLst>
              <a:ext uri="{FF2B5EF4-FFF2-40B4-BE49-F238E27FC236}">
                <a16:creationId xmlns:a16="http://schemas.microsoft.com/office/drawing/2014/main" id="{C5F4E2CB-DA56-5A82-1484-A5B88A8FB559}"/>
              </a:ext>
            </a:extLst>
          </p:cNvPr>
          <p:cNvSpPr/>
          <p:nvPr/>
        </p:nvSpPr>
        <p:spPr>
          <a:xfrm rot="5400000">
            <a:off x="6427027" y="2823282"/>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167660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264297" y="-635438"/>
            <a:ext cx="11078817" cy="2387600"/>
          </a:xfrm>
        </p:spPr>
        <p:txBody>
          <a:bodyPr>
            <a:normAutofit/>
          </a:bodyPr>
          <a:lstStyle/>
          <a:p>
            <a:r>
              <a:rPr lang="ru-RU" sz="4800" dirty="0">
                <a:latin typeface="Baron Neue Black Italic" panose="00000500000000000000" pitchFamily="50" charset="0"/>
              </a:rPr>
              <a:t>экскурсия</a:t>
            </a:r>
          </a:p>
        </p:txBody>
      </p:sp>
      <p:sp>
        <p:nvSpPr>
          <p:cNvPr id="14" name="TextBox 13"/>
          <p:cNvSpPr txBox="1"/>
          <p:nvPr/>
        </p:nvSpPr>
        <p:spPr>
          <a:xfrm>
            <a:off x="1479149" y="414018"/>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562471" y="1995024"/>
            <a:ext cx="7973282" cy="461665"/>
          </a:xfrm>
          <a:prstGeom prst="rect">
            <a:avLst/>
          </a:prstGeom>
        </p:spPr>
        <p:txBody>
          <a:bodyPr wrap="square">
            <a:spAutoFit/>
          </a:bodyPr>
          <a:lstStyle/>
          <a:p>
            <a:r>
              <a:rPr lang="en-US" sz="2400" b="1" i="0" dirty="0">
                <a:effectLst/>
                <a:latin typeface="Baron Neue" panose="020B0000000000000000" pitchFamily="34" charset="0"/>
              </a:rPr>
              <a:t>-&gt;</a:t>
            </a:r>
            <a:r>
              <a:rPr lang="ru-RU" sz="2400" b="1" dirty="0">
                <a:latin typeface="Baron Neue" panose="020B0000000000000000" pitchFamily="34" charset="0"/>
              </a:rPr>
              <a:t> Музей чак-чака</a:t>
            </a:r>
            <a:endParaRPr lang="ru-RU" sz="3600" b="1" dirty="0">
              <a:solidFill>
                <a:schemeClr val="bg1"/>
              </a:solidFill>
              <a:latin typeface="Baron Neue" panose="020B0000000000000000" pitchFamily="34" charset="0"/>
            </a:endParaRPr>
          </a:p>
        </p:txBody>
      </p:sp>
      <p:pic>
        <p:nvPicPr>
          <p:cNvPr id="3" name="Рисунок 2">
            <a:extLst>
              <a:ext uri="{FF2B5EF4-FFF2-40B4-BE49-F238E27FC236}">
                <a16:creationId xmlns:a16="http://schemas.microsoft.com/office/drawing/2014/main" id="{E054E02E-95C2-4225-4799-95DFCDAEDBDB}"/>
              </a:ext>
            </a:extLst>
          </p:cNvPr>
          <p:cNvPicPr>
            <a:picLocks noChangeAspect="1"/>
          </p:cNvPicPr>
          <p:nvPr/>
        </p:nvPicPr>
        <p:blipFill>
          <a:blip r:embed="rId2"/>
          <a:stretch>
            <a:fillRect/>
          </a:stretch>
        </p:blipFill>
        <p:spPr>
          <a:xfrm>
            <a:off x="5835839" y="2456689"/>
            <a:ext cx="5399827" cy="3826367"/>
          </a:xfrm>
          <a:prstGeom prst="rect">
            <a:avLst/>
          </a:prstGeom>
        </p:spPr>
      </p:pic>
      <p:sp>
        <p:nvSpPr>
          <p:cNvPr id="4" name="Прямоугольник с двумя скругленными противолежащими углами 35">
            <a:extLst>
              <a:ext uri="{FF2B5EF4-FFF2-40B4-BE49-F238E27FC236}">
                <a16:creationId xmlns:a16="http://schemas.microsoft.com/office/drawing/2014/main" id="{DBA557BC-8C84-8BAD-491D-B8CBE9275FCB}"/>
              </a:ext>
            </a:extLst>
          </p:cNvPr>
          <p:cNvSpPr/>
          <p:nvPr/>
        </p:nvSpPr>
        <p:spPr>
          <a:xfrm>
            <a:off x="5733116" y="5720028"/>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5" name="Прямоугольник с двумя скругленными противолежащими углами 36">
            <a:extLst>
              <a:ext uri="{FF2B5EF4-FFF2-40B4-BE49-F238E27FC236}">
                <a16:creationId xmlns:a16="http://schemas.microsoft.com/office/drawing/2014/main" id="{561CFF57-A300-143E-2112-D77ED65E93EA}"/>
              </a:ext>
            </a:extLst>
          </p:cNvPr>
          <p:cNvSpPr/>
          <p:nvPr/>
        </p:nvSpPr>
        <p:spPr>
          <a:xfrm>
            <a:off x="5752995" y="6275211"/>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6" name="Прямоугольник с двумя скругленными противолежащими углами 37">
            <a:extLst>
              <a:ext uri="{FF2B5EF4-FFF2-40B4-BE49-F238E27FC236}">
                <a16:creationId xmlns:a16="http://schemas.microsoft.com/office/drawing/2014/main" id="{AADC27DC-12AE-9EAF-DFB3-3409159DEA8F}"/>
              </a:ext>
            </a:extLst>
          </p:cNvPr>
          <p:cNvSpPr/>
          <p:nvPr/>
        </p:nvSpPr>
        <p:spPr>
          <a:xfrm rot="5400000">
            <a:off x="10917066" y="2096629"/>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7" name="Прямоугольник с двумя скругленными противолежащими углами 38">
            <a:extLst>
              <a:ext uri="{FF2B5EF4-FFF2-40B4-BE49-F238E27FC236}">
                <a16:creationId xmlns:a16="http://schemas.microsoft.com/office/drawing/2014/main" id="{11BBC96F-8504-997F-0BE4-B27813DD7A08}"/>
              </a:ext>
            </a:extLst>
          </p:cNvPr>
          <p:cNvSpPr/>
          <p:nvPr/>
        </p:nvSpPr>
        <p:spPr>
          <a:xfrm rot="5400000">
            <a:off x="10936945" y="2651812"/>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9" name="Рисунок 8">
            <a:extLst>
              <a:ext uri="{FF2B5EF4-FFF2-40B4-BE49-F238E27FC236}">
                <a16:creationId xmlns:a16="http://schemas.microsoft.com/office/drawing/2014/main" id="{1BDB449B-2C36-FDC3-CD35-88677F18D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49" y="2990620"/>
            <a:ext cx="4709395" cy="3199589"/>
          </a:xfrm>
          <a:prstGeom prst="rect">
            <a:avLst/>
          </a:prstGeom>
        </p:spPr>
      </p:pic>
      <p:sp>
        <p:nvSpPr>
          <p:cNvPr id="10" name="Прямоугольник с двумя скругленными противолежащими углами 35">
            <a:extLst>
              <a:ext uri="{FF2B5EF4-FFF2-40B4-BE49-F238E27FC236}">
                <a16:creationId xmlns:a16="http://schemas.microsoft.com/office/drawing/2014/main" id="{23D603FF-4A1C-19FE-054D-371AABF4DBCA}"/>
              </a:ext>
            </a:extLst>
          </p:cNvPr>
          <p:cNvSpPr/>
          <p:nvPr/>
        </p:nvSpPr>
        <p:spPr>
          <a:xfrm>
            <a:off x="477574" y="5646951"/>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1" name="Прямоугольник с двумя скругленными противолежащими углами 36">
            <a:extLst>
              <a:ext uri="{FF2B5EF4-FFF2-40B4-BE49-F238E27FC236}">
                <a16:creationId xmlns:a16="http://schemas.microsoft.com/office/drawing/2014/main" id="{838E8856-9532-DA9B-6F33-120F0F59D468}"/>
              </a:ext>
            </a:extLst>
          </p:cNvPr>
          <p:cNvSpPr/>
          <p:nvPr/>
        </p:nvSpPr>
        <p:spPr>
          <a:xfrm>
            <a:off x="497453" y="6202134"/>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2" name="Прямоугольник с двумя скругленными противолежащими углами 37">
            <a:extLst>
              <a:ext uri="{FF2B5EF4-FFF2-40B4-BE49-F238E27FC236}">
                <a16:creationId xmlns:a16="http://schemas.microsoft.com/office/drawing/2014/main" id="{4F6BB1BB-3771-3EF1-4D25-8AC1B3F5FDED}"/>
              </a:ext>
            </a:extLst>
          </p:cNvPr>
          <p:cNvSpPr/>
          <p:nvPr/>
        </p:nvSpPr>
        <p:spPr>
          <a:xfrm rot="5400000">
            <a:off x="5013569" y="2638027"/>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3" name="Прямоугольник с двумя скругленными противолежащими углами 38">
            <a:extLst>
              <a:ext uri="{FF2B5EF4-FFF2-40B4-BE49-F238E27FC236}">
                <a16:creationId xmlns:a16="http://schemas.microsoft.com/office/drawing/2014/main" id="{0A3BC957-95D7-3BDF-A84F-C1E34E46C2E5}"/>
              </a:ext>
            </a:extLst>
          </p:cNvPr>
          <p:cNvSpPr/>
          <p:nvPr/>
        </p:nvSpPr>
        <p:spPr>
          <a:xfrm rot="5400000">
            <a:off x="5033448" y="3193210"/>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587573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264297" y="-635438"/>
            <a:ext cx="11078817" cy="2387600"/>
          </a:xfrm>
        </p:spPr>
        <p:txBody>
          <a:bodyPr>
            <a:normAutofit/>
          </a:bodyPr>
          <a:lstStyle/>
          <a:p>
            <a:r>
              <a:rPr lang="ru-RU" sz="4800" dirty="0">
                <a:latin typeface="Baron Neue Black Italic" panose="00000500000000000000" pitchFamily="50" charset="0"/>
              </a:rPr>
              <a:t>экскурсия</a:t>
            </a:r>
          </a:p>
        </p:txBody>
      </p:sp>
      <p:sp>
        <p:nvSpPr>
          <p:cNvPr id="14" name="TextBox 13"/>
          <p:cNvSpPr txBox="1"/>
          <p:nvPr/>
        </p:nvSpPr>
        <p:spPr>
          <a:xfrm>
            <a:off x="1479149" y="414018"/>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562471" y="1995024"/>
            <a:ext cx="7973282" cy="461665"/>
          </a:xfrm>
          <a:prstGeom prst="rect">
            <a:avLst/>
          </a:prstGeom>
        </p:spPr>
        <p:txBody>
          <a:bodyPr wrap="square">
            <a:spAutoFit/>
          </a:bodyPr>
          <a:lstStyle/>
          <a:p>
            <a:r>
              <a:rPr lang="en-US" sz="2400" b="1" i="0" dirty="0">
                <a:effectLst/>
                <a:latin typeface="Baron Neue" panose="020B0000000000000000" pitchFamily="34" charset="0"/>
              </a:rPr>
              <a:t>-&gt;</a:t>
            </a:r>
            <a:r>
              <a:rPr lang="ru-RU" sz="2400" b="1" dirty="0">
                <a:latin typeface="Baron Neue" panose="020B0000000000000000" pitchFamily="34" charset="0"/>
              </a:rPr>
              <a:t> Дом занимательной техники</a:t>
            </a:r>
            <a:endParaRPr lang="ru-RU" sz="3600" b="1" dirty="0">
              <a:solidFill>
                <a:schemeClr val="bg1"/>
              </a:solidFill>
              <a:latin typeface="Baron Neue" panose="020B0000000000000000" pitchFamily="34" charset="0"/>
            </a:endParaRPr>
          </a:p>
        </p:txBody>
      </p:sp>
      <p:pic>
        <p:nvPicPr>
          <p:cNvPr id="5" name="Рисунок 4">
            <a:extLst>
              <a:ext uri="{FF2B5EF4-FFF2-40B4-BE49-F238E27FC236}">
                <a16:creationId xmlns:a16="http://schemas.microsoft.com/office/drawing/2014/main" id="{DE1F1D5B-29C4-B75C-DBEC-82C2E2565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1690" y="3074118"/>
            <a:ext cx="6096000" cy="3073400"/>
          </a:xfrm>
          <a:prstGeom prst="rect">
            <a:avLst/>
          </a:prstGeom>
        </p:spPr>
      </p:pic>
      <p:sp>
        <p:nvSpPr>
          <p:cNvPr id="7" name="Прямоугольник с двумя скругленными противолежащими углами 35">
            <a:extLst>
              <a:ext uri="{FF2B5EF4-FFF2-40B4-BE49-F238E27FC236}">
                <a16:creationId xmlns:a16="http://schemas.microsoft.com/office/drawing/2014/main" id="{8C5C16D2-19A1-B098-EC4B-F69D31FB42DB}"/>
              </a:ext>
            </a:extLst>
          </p:cNvPr>
          <p:cNvSpPr/>
          <p:nvPr/>
        </p:nvSpPr>
        <p:spPr>
          <a:xfrm>
            <a:off x="4872298" y="5594891"/>
            <a:ext cx="99392" cy="636105"/>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8" name="Прямоугольник с двумя скругленными противолежащими углами 36">
            <a:extLst>
              <a:ext uri="{FF2B5EF4-FFF2-40B4-BE49-F238E27FC236}">
                <a16:creationId xmlns:a16="http://schemas.microsoft.com/office/drawing/2014/main" id="{E19DCAF4-880B-2CC1-CB65-8F389A804ED0}"/>
              </a:ext>
            </a:extLst>
          </p:cNvPr>
          <p:cNvSpPr/>
          <p:nvPr/>
        </p:nvSpPr>
        <p:spPr>
          <a:xfrm>
            <a:off x="4892177" y="6150074"/>
            <a:ext cx="637200" cy="100800"/>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с двумя скругленными противолежащими углами 37">
            <a:extLst>
              <a:ext uri="{FF2B5EF4-FFF2-40B4-BE49-F238E27FC236}">
                <a16:creationId xmlns:a16="http://schemas.microsoft.com/office/drawing/2014/main" id="{13358EB2-0086-11E9-DA58-6D49D7F543F9}"/>
              </a:ext>
            </a:extLst>
          </p:cNvPr>
          <p:cNvSpPr/>
          <p:nvPr/>
        </p:nvSpPr>
        <p:spPr>
          <a:xfrm rot="5400000">
            <a:off x="10782081" y="2703814"/>
            <a:ext cx="99392" cy="636105"/>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0" name="Прямоугольник с двумя скругленными противолежащими углами 38">
            <a:extLst>
              <a:ext uri="{FF2B5EF4-FFF2-40B4-BE49-F238E27FC236}">
                <a16:creationId xmlns:a16="http://schemas.microsoft.com/office/drawing/2014/main" id="{D73377EA-16BC-7F26-8C77-40CA3AA4F105}"/>
              </a:ext>
            </a:extLst>
          </p:cNvPr>
          <p:cNvSpPr/>
          <p:nvPr/>
        </p:nvSpPr>
        <p:spPr>
          <a:xfrm rot="5400000">
            <a:off x="10801960" y="3258997"/>
            <a:ext cx="637200" cy="100800"/>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374721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9" name="Прямоугольник с двумя скругленными противолежащими углами 18"/>
          <p:cNvSpPr/>
          <p:nvPr/>
        </p:nvSpPr>
        <p:spPr>
          <a:xfrm rot="10800000">
            <a:off x="151825" y="1689736"/>
            <a:ext cx="637200" cy="100800"/>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4" name="TextBox 13"/>
          <p:cNvSpPr txBox="1"/>
          <p:nvPr/>
        </p:nvSpPr>
        <p:spPr>
          <a:xfrm>
            <a:off x="225138" y="530626"/>
            <a:ext cx="3132589" cy="523220"/>
          </a:xfrm>
          <a:prstGeom prst="rect">
            <a:avLst/>
          </a:prstGeom>
          <a:noFill/>
        </p:spPr>
        <p:txBody>
          <a:bodyPr wrap="none" rtlCol="0">
            <a:spAutoFit/>
          </a:bodyPr>
          <a:lstStyle/>
          <a:p>
            <a:r>
              <a:rPr lang="ru-RU" sz="2800" dirty="0">
                <a:solidFill>
                  <a:schemeClr val="bg1"/>
                </a:solidFill>
                <a:latin typeface="Baron Neue Black Italic" panose="00000500000000000000" pitchFamily="50" charset="0"/>
              </a:rPr>
              <a:t>Информация о</a:t>
            </a:r>
          </a:p>
        </p:txBody>
      </p:sp>
      <p:sp>
        <p:nvSpPr>
          <p:cNvPr id="2" name="Заголовок 1"/>
          <p:cNvSpPr>
            <a:spLocks noGrp="1"/>
          </p:cNvSpPr>
          <p:nvPr>
            <p:ph type="ctrTitle"/>
          </p:nvPr>
        </p:nvSpPr>
        <p:spPr>
          <a:xfrm>
            <a:off x="-2281072" y="-555865"/>
            <a:ext cx="11078817" cy="2387600"/>
          </a:xfrm>
        </p:spPr>
        <p:txBody>
          <a:bodyPr>
            <a:normAutofit/>
          </a:bodyPr>
          <a:lstStyle/>
          <a:p>
            <a:r>
              <a:rPr lang="ru-RU" sz="7200" dirty="0" err="1">
                <a:latin typeface="Baron Neue Black Italic" panose="00000500000000000000" pitchFamily="50" charset="0"/>
              </a:rPr>
              <a:t>казани</a:t>
            </a:r>
            <a:endParaRPr lang="ru-RU" sz="7200" dirty="0">
              <a:latin typeface="Baron Neue Black Italic" panose="00000500000000000000" pitchFamily="50" charset="0"/>
            </a:endParaRPr>
          </a:p>
        </p:txBody>
      </p:sp>
      <p:sp>
        <p:nvSpPr>
          <p:cNvPr id="8" name="Прямоугольник с двумя скругленными противолежащими углами 7"/>
          <p:cNvSpPr/>
          <p:nvPr/>
        </p:nvSpPr>
        <p:spPr>
          <a:xfrm>
            <a:off x="8669535" y="215109"/>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0" name="Прямоугольник с двумя скругленными противолежащими углами 9"/>
          <p:cNvSpPr/>
          <p:nvPr/>
        </p:nvSpPr>
        <p:spPr>
          <a:xfrm>
            <a:off x="8689414" y="210486"/>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1" name="Прямоугольник с двумя скругленными противолежащими углами 10"/>
          <p:cNvSpPr/>
          <p:nvPr/>
        </p:nvSpPr>
        <p:spPr>
          <a:xfrm rot="5400000">
            <a:off x="11663122" y="2727061"/>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2" name="Прямоугольник с двумя скругленными противолежащими углами 11"/>
          <p:cNvSpPr/>
          <p:nvPr/>
        </p:nvSpPr>
        <p:spPr>
          <a:xfrm rot="5400000">
            <a:off x="11671175" y="2685888"/>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8"/>
          <p:cNvSpPr/>
          <p:nvPr/>
        </p:nvSpPr>
        <p:spPr>
          <a:xfrm>
            <a:off x="9989802" y="3118248"/>
            <a:ext cx="1760418" cy="369332"/>
          </a:xfrm>
          <a:prstGeom prst="rect">
            <a:avLst/>
          </a:prstGeom>
        </p:spPr>
        <p:txBody>
          <a:bodyPr wrap="none">
            <a:spAutoFit/>
          </a:bodyPr>
          <a:lstStyle/>
          <a:p>
            <a:r>
              <a:rPr lang="ru-RU" b="0" i="0" dirty="0">
                <a:effectLst/>
                <a:latin typeface="Baron Neue Black Italic" panose="00000500000000000000" pitchFamily="50" charset="0"/>
              </a:rPr>
              <a:t>Карта </a:t>
            </a:r>
            <a:r>
              <a:rPr lang="ru-RU" b="0" i="0" dirty="0" err="1">
                <a:effectLst/>
                <a:latin typeface="Baron Neue Black Italic" panose="00000500000000000000" pitchFamily="50" charset="0"/>
              </a:rPr>
              <a:t>казани</a:t>
            </a:r>
            <a:endParaRPr lang="ru-RU" b="0" i="0" dirty="0">
              <a:effectLst/>
              <a:latin typeface="Baron Neue Black Italic" panose="00000500000000000000" pitchFamily="50" charset="0"/>
            </a:endParaRPr>
          </a:p>
        </p:txBody>
      </p:sp>
      <p:sp>
        <p:nvSpPr>
          <p:cNvPr id="3" name="Прямоугольник 2"/>
          <p:cNvSpPr/>
          <p:nvPr/>
        </p:nvSpPr>
        <p:spPr>
          <a:xfrm>
            <a:off x="113" y="1699767"/>
            <a:ext cx="7544731" cy="1323439"/>
          </a:xfrm>
          <a:prstGeom prst="rect">
            <a:avLst/>
          </a:prstGeom>
        </p:spPr>
        <p:txBody>
          <a:bodyPr wrap="square">
            <a:spAutoFit/>
          </a:bodyPr>
          <a:lstStyle/>
          <a:p>
            <a:r>
              <a:rPr lang="en-US" sz="2000" b="1" i="0" dirty="0">
                <a:effectLst/>
                <a:latin typeface="Baron Neue" panose="020B0000000000000000" pitchFamily="34" charset="0"/>
              </a:rPr>
              <a:t>-&gt; </a:t>
            </a:r>
            <a:r>
              <a:rPr lang="ru-RU" sz="2000" b="0" i="0" dirty="0">
                <a:effectLst/>
                <a:latin typeface="Baron Neue" panose="020B0000000000000000" pitchFamily="34" charset="0"/>
              </a:rPr>
              <a:t>Город построен на левом берегу Волги у впадения в неё реки Казанки, которая делит Казань на две части: южную историческую и более современную северную.</a:t>
            </a:r>
            <a:endParaRPr lang="ru-RU" sz="3200" b="1" dirty="0">
              <a:latin typeface="Baron Neue" panose="020B0000000000000000" pitchFamily="34" charset="0"/>
            </a:endParaRPr>
          </a:p>
        </p:txBody>
      </p:sp>
      <p:sp>
        <p:nvSpPr>
          <p:cNvPr id="13" name="Прямоугольник с двумя скругленными противолежащими углами 12"/>
          <p:cNvSpPr/>
          <p:nvPr/>
        </p:nvSpPr>
        <p:spPr>
          <a:xfrm rot="5400000">
            <a:off x="4802901" y="1420030"/>
            <a:ext cx="99392" cy="636105"/>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5" name="Прямоугольник с двумя скругленными противолежащими углами 14"/>
          <p:cNvSpPr/>
          <p:nvPr/>
        </p:nvSpPr>
        <p:spPr>
          <a:xfrm rot="5400000">
            <a:off x="4822780" y="1415407"/>
            <a:ext cx="637200" cy="100800"/>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8" name="Прямоугольник с двумя скругленными противолежащими углами 17"/>
          <p:cNvSpPr/>
          <p:nvPr/>
        </p:nvSpPr>
        <p:spPr>
          <a:xfrm rot="10800000">
            <a:off x="143772" y="1148016"/>
            <a:ext cx="99392" cy="636105"/>
          </a:xfrm>
          <a:prstGeom prst="round2Diag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20" name="Прямоугольник с двумя скругленными противолежащими углами 19"/>
          <p:cNvSpPr/>
          <p:nvPr/>
        </p:nvSpPr>
        <p:spPr>
          <a:xfrm rot="16200000">
            <a:off x="4816568" y="387134"/>
            <a:ext cx="637200" cy="100800"/>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21" name="Прямоугольник с двумя скругленными противолежащими углами 20"/>
          <p:cNvSpPr/>
          <p:nvPr/>
        </p:nvSpPr>
        <p:spPr>
          <a:xfrm rot="16200000">
            <a:off x="4818454" y="-154586"/>
            <a:ext cx="99392" cy="636105"/>
          </a:xfrm>
          <a:prstGeom prst="round2Diag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24" name="Прямоугольник с двумя скругленными противолежащими углами 23"/>
          <p:cNvSpPr/>
          <p:nvPr/>
        </p:nvSpPr>
        <p:spPr>
          <a:xfrm rot="16200000">
            <a:off x="-130238" y="387134"/>
            <a:ext cx="637200" cy="100800"/>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25" name="Прямоугольник с двумя скругленными противолежащими углами 24"/>
          <p:cNvSpPr/>
          <p:nvPr/>
        </p:nvSpPr>
        <p:spPr>
          <a:xfrm rot="16200000">
            <a:off x="408362" y="-154586"/>
            <a:ext cx="99392" cy="636105"/>
          </a:xfrm>
          <a:prstGeom prst="round2Diag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sp>
        <p:nvSpPr>
          <p:cNvPr id="27" name="Прямоугольник 26"/>
          <p:cNvSpPr/>
          <p:nvPr/>
        </p:nvSpPr>
        <p:spPr>
          <a:xfrm>
            <a:off x="14860" y="2992114"/>
            <a:ext cx="11236187" cy="1569660"/>
          </a:xfrm>
          <a:prstGeom prst="rect">
            <a:avLst/>
          </a:prstGeom>
        </p:spPr>
        <p:txBody>
          <a:bodyPr wrap="square">
            <a:spAutoFit/>
          </a:bodyPr>
          <a:lstStyle/>
          <a:p>
            <a:r>
              <a:rPr lang="en-US" sz="2400" b="1" i="0" dirty="0">
                <a:effectLst/>
                <a:latin typeface="Baron Neue" panose="020B0000000000000000" pitchFamily="34" charset="0"/>
              </a:rPr>
              <a:t>-&gt;</a:t>
            </a:r>
            <a:r>
              <a:rPr lang="ru-RU" sz="2400" b="1" i="0" dirty="0">
                <a:effectLst/>
                <a:latin typeface="Baron Neue" panose="020B0000000000000000" pitchFamily="34" charset="0"/>
              </a:rPr>
              <a:t> Климат</a:t>
            </a:r>
            <a:r>
              <a:rPr lang="ru-RU" sz="2400" b="0" i="0" dirty="0">
                <a:effectLst/>
                <a:latin typeface="Baron Neue" panose="020B0000000000000000" pitchFamily="34" charset="0"/>
              </a:rPr>
              <a:t> города умеренно-континентальный: зима   сравнительно холодная и снежная, а лето тёплое, немного дождливое. Лучшее время для посещения Казани — период с мая по сентябрь.</a:t>
            </a:r>
            <a:endParaRPr lang="ru-RU" sz="3600" b="1" dirty="0">
              <a:latin typeface="Baron Neue" panose="020B0000000000000000" pitchFamily="34" charset="0"/>
            </a:endParaRPr>
          </a:p>
        </p:txBody>
      </p:sp>
      <p:sp>
        <p:nvSpPr>
          <p:cNvPr id="28" name="Прямоугольник 27"/>
          <p:cNvSpPr/>
          <p:nvPr/>
        </p:nvSpPr>
        <p:spPr>
          <a:xfrm>
            <a:off x="14861" y="4469067"/>
            <a:ext cx="7973282" cy="1107996"/>
          </a:xfrm>
          <a:prstGeom prst="rect">
            <a:avLst/>
          </a:prstGeom>
        </p:spPr>
        <p:txBody>
          <a:bodyPr wrap="square">
            <a:spAutoFit/>
          </a:bodyPr>
          <a:lstStyle/>
          <a:p>
            <a:r>
              <a:rPr lang="en-US" sz="2200" b="1" i="0" dirty="0">
                <a:effectLst/>
                <a:latin typeface="Baron Neue" panose="020B0000000000000000" pitchFamily="34" charset="0"/>
              </a:rPr>
              <a:t>-&gt;</a:t>
            </a:r>
            <a:r>
              <a:rPr lang="ru-RU" sz="2200" b="1" i="0" dirty="0">
                <a:effectLst/>
                <a:latin typeface="Baron Neue" panose="020B0000000000000000" pitchFamily="34" charset="0"/>
              </a:rPr>
              <a:t> ГП: </a:t>
            </a:r>
            <a:r>
              <a:rPr lang="ru-RU" sz="2200" b="0" i="0" dirty="0">
                <a:effectLst/>
                <a:latin typeface="Baron Neue" panose="020B0000000000000000" pitchFamily="34" charset="0"/>
              </a:rPr>
              <a:t>город расположен на левом берегу реки Волги, при впадении в неё реки Казанки, в 820 км к востоку от Москвы</a:t>
            </a:r>
            <a:endParaRPr lang="ru-RU" sz="2200" b="1" dirty="0">
              <a:latin typeface="Baron Neue" panose="020B0000000000000000" pitchFamily="34" charset="0"/>
            </a:endParaRPr>
          </a:p>
        </p:txBody>
      </p:sp>
      <p:sp>
        <p:nvSpPr>
          <p:cNvPr id="30" name="Прямоугольник 29"/>
          <p:cNvSpPr/>
          <p:nvPr/>
        </p:nvSpPr>
        <p:spPr>
          <a:xfrm>
            <a:off x="14861" y="5491320"/>
            <a:ext cx="7973282" cy="461665"/>
          </a:xfrm>
          <a:prstGeom prst="rect">
            <a:avLst/>
          </a:prstGeom>
        </p:spPr>
        <p:txBody>
          <a:bodyPr wrap="square">
            <a:spAutoFit/>
          </a:bodyPr>
          <a:lstStyle/>
          <a:p>
            <a:r>
              <a:rPr lang="en-US" sz="2400" b="1" i="0" dirty="0">
                <a:effectLst/>
                <a:latin typeface="Baron Neue" panose="020B0000000000000000" pitchFamily="34" charset="0"/>
              </a:rPr>
              <a:t>-&gt;</a:t>
            </a:r>
            <a:r>
              <a:rPr lang="ru-RU" sz="2400" b="1" i="0" dirty="0">
                <a:effectLst/>
                <a:latin typeface="Baron Neue" panose="020B0000000000000000" pitchFamily="34" charset="0"/>
              </a:rPr>
              <a:t> Часовой пояс: </a:t>
            </a:r>
            <a:r>
              <a:rPr lang="en-US" sz="2200" b="1" i="0" dirty="0">
                <a:effectLst/>
                <a:latin typeface="Baron Neue" panose="020B0000000000000000" pitchFamily="34" charset="0"/>
              </a:rPr>
              <a:t>UTC+3 (</a:t>
            </a:r>
            <a:r>
              <a:rPr lang="ru-RU" sz="2200" b="1" i="0" dirty="0">
                <a:effectLst/>
                <a:latin typeface="Baron Neue" panose="020B0000000000000000" pitchFamily="34" charset="0"/>
              </a:rPr>
              <a:t>московское время)</a:t>
            </a:r>
            <a:r>
              <a:rPr lang="ru-RU" sz="2200" b="0" i="0" dirty="0">
                <a:effectLst/>
                <a:latin typeface="Baron Neue" panose="020B0000000000000000" pitchFamily="34" charset="0"/>
              </a:rPr>
              <a:t>.</a:t>
            </a:r>
            <a:endParaRPr lang="ru-RU" sz="2200" b="1" dirty="0">
              <a:latin typeface="Baron Neue" panose="020B0000000000000000" pitchFamily="34" charset="0"/>
            </a:endParaRPr>
          </a:p>
        </p:txBody>
      </p:sp>
      <p:pic>
        <p:nvPicPr>
          <p:cNvPr id="5" name="Рисунок 4">
            <a:extLst>
              <a:ext uri="{FF2B5EF4-FFF2-40B4-BE49-F238E27FC236}">
                <a16:creationId xmlns:a16="http://schemas.microsoft.com/office/drawing/2014/main" id="{4D04B1B1-884E-12D8-3C97-AE2B8BAE3C14}"/>
              </a:ext>
            </a:extLst>
          </p:cNvPr>
          <p:cNvPicPr>
            <a:picLocks noChangeAspect="1"/>
          </p:cNvPicPr>
          <p:nvPr/>
        </p:nvPicPr>
        <p:blipFill>
          <a:blip r:embed="rId2"/>
          <a:stretch>
            <a:fillRect/>
          </a:stretch>
        </p:blipFill>
        <p:spPr>
          <a:xfrm>
            <a:off x="8775041" y="310346"/>
            <a:ext cx="3157895" cy="2693499"/>
          </a:xfrm>
          <a:prstGeom prst="rect">
            <a:avLst/>
          </a:prstGeom>
        </p:spPr>
      </p:pic>
    </p:spTree>
    <p:extLst>
      <p:ext uri="{BB962C8B-B14F-4D97-AF65-F5344CB8AC3E}">
        <p14:creationId xmlns:p14="http://schemas.microsoft.com/office/powerpoint/2010/main" val="93902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7" name="TextBox 6"/>
          <p:cNvSpPr txBox="1"/>
          <p:nvPr/>
        </p:nvSpPr>
        <p:spPr>
          <a:xfrm>
            <a:off x="5342943" y="723275"/>
            <a:ext cx="877163" cy="769441"/>
          </a:xfrm>
          <a:prstGeom prst="rect">
            <a:avLst/>
          </a:prstGeom>
          <a:noFill/>
        </p:spPr>
        <p:txBody>
          <a:bodyPr wrap="none" rtlCol="0">
            <a:spAutoFit/>
          </a:bodyPr>
          <a:lstStyle/>
          <a:p>
            <a:r>
              <a:rPr lang="ru-RU" sz="4400" dirty="0">
                <a:solidFill>
                  <a:schemeClr val="bg1"/>
                </a:solidFill>
                <a:latin typeface="Baron Neue Black Italic" panose="00000500000000000000" pitchFamily="50" charset="0"/>
              </a:rPr>
              <a:t>Д4</a:t>
            </a:r>
          </a:p>
        </p:txBody>
      </p:sp>
      <p:sp>
        <p:nvSpPr>
          <p:cNvPr id="33" name="Заголовок 1"/>
          <p:cNvSpPr>
            <a:spLocks noGrp="1"/>
          </p:cNvSpPr>
          <p:nvPr>
            <p:ph type="ctrTitle"/>
          </p:nvPr>
        </p:nvSpPr>
        <p:spPr>
          <a:xfrm>
            <a:off x="-1424920" y="-1079274"/>
            <a:ext cx="11078817" cy="2387600"/>
          </a:xfrm>
        </p:spPr>
        <p:txBody>
          <a:bodyPr>
            <a:normAutofit/>
          </a:bodyPr>
          <a:lstStyle/>
          <a:p>
            <a:r>
              <a:rPr lang="ru-RU" sz="4800" dirty="0">
                <a:latin typeface="Baron Neue Black Italic" panose="00000500000000000000" pitchFamily="50" charset="0"/>
              </a:rPr>
              <a:t>маршрут</a:t>
            </a:r>
          </a:p>
        </p:txBody>
      </p:sp>
      <p:sp>
        <p:nvSpPr>
          <p:cNvPr id="14" name="TextBox 13"/>
          <p:cNvSpPr txBox="1"/>
          <p:nvPr/>
        </p:nvSpPr>
        <p:spPr>
          <a:xfrm>
            <a:off x="326210" y="0"/>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582349" y="1956437"/>
            <a:ext cx="7973282" cy="1569660"/>
          </a:xfrm>
          <a:prstGeom prst="rect">
            <a:avLst/>
          </a:prstGeom>
        </p:spPr>
        <p:txBody>
          <a:bodyPr wrap="square">
            <a:spAutoFit/>
          </a:bodyPr>
          <a:lstStyle/>
          <a:p>
            <a:r>
              <a:rPr lang="en-US" sz="2400" b="1" i="0" dirty="0">
                <a:effectLst/>
                <a:latin typeface="Baron Neue" panose="020B0000000000000000" pitchFamily="34" charset="0"/>
              </a:rPr>
              <a:t>-&gt;</a:t>
            </a:r>
            <a:r>
              <a:rPr lang="ru-RU" sz="2400" b="1" i="0" dirty="0">
                <a:effectLst/>
                <a:latin typeface="Baron Neue" panose="020B0000000000000000" pitchFamily="34" charset="0"/>
              </a:rPr>
              <a:t> 10:00 – 10:</a:t>
            </a:r>
            <a:r>
              <a:rPr lang="ru-RU" sz="2400" b="1" dirty="0">
                <a:latin typeface="Baron Neue" panose="020B0000000000000000" pitchFamily="34" charset="0"/>
              </a:rPr>
              <a:t>4</a:t>
            </a:r>
            <a:r>
              <a:rPr lang="en-US" sz="2400" b="1" i="0" dirty="0">
                <a:effectLst/>
                <a:latin typeface="Baron Neue" panose="020B0000000000000000" pitchFamily="34" charset="0"/>
              </a:rPr>
              <a:t>0 - </a:t>
            </a:r>
            <a:r>
              <a:rPr lang="ru-RU" sz="2400" b="1" i="0" dirty="0">
                <a:effectLst/>
                <a:latin typeface="Baron Neue" panose="020B0000000000000000" pitchFamily="34" charset="0"/>
              </a:rPr>
              <a:t>завтрак</a:t>
            </a:r>
            <a:endParaRPr lang="en-US" sz="2400" b="1" i="0" dirty="0">
              <a:effectLst/>
              <a:latin typeface="Baron Neue" panose="020B0000000000000000" pitchFamily="34" charset="0"/>
            </a:endParaRPr>
          </a:p>
          <a:p>
            <a:r>
              <a:rPr lang="en-US" sz="2400" b="1" dirty="0">
                <a:latin typeface="Baron Neue" panose="020B0000000000000000" pitchFamily="34" charset="0"/>
              </a:rPr>
              <a:t>-&gt; </a:t>
            </a:r>
            <a:r>
              <a:rPr lang="ru-RU" sz="2400" b="1" dirty="0">
                <a:latin typeface="Baron Neue" panose="020B0000000000000000" pitchFamily="34" charset="0"/>
              </a:rPr>
              <a:t>11:00 – 12:00 – музей «городская панорама»</a:t>
            </a:r>
          </a:p>
          <a:p>
            <a:r>
              <a:rPr lang="en-US" sz="2400" b="1" dirty="0">
                <a:latin typeface="Baron Neue" panose="020B0000000000000000" pitchFamily="34" charset="0"/>
              </a:rPr>
              <a:t>-&gt; 12:20 </a:t>
            </a:r>
            <a:r>
              <a:rPr lang="ru-RU" sz="2400" b="1" dirty="0">
                <a:latin typeface="Baron Neue" panose="020B0000000000000000" pitchFamily="34" charset="0"/>
              </a:rPr>
              <a:t>– </a:t>
            </a:r>
            <a:r>
              <a:rPr lang="ru-RU" sz="2400" b="1" dirty="0" err="1">
                <a:latin typeface="Baron Neue" panose="020B0000000000000000" pitchFamily="34" charset="0"/>
              </a:rPr>
              <a:t>траснфер</a:t>
            </a:r>
            <a:r>
              <a:rPr lang="ru-RU" sz="2400" b="1" dirty="0">
                <a:latin typeface="Baron Neue" panose="020B0000000000000000" pitchFamily="34" charset="0"/>
              </a:rPr>
              <a:t> в отель</a:t>
            </a:r>
          </a:p>
          <a:p>
            <a:r>
              <a:rPr lang="ru-RU" sz="2400" b="1" dirty="0">
                <a:latin typeface="Baron Neue" panose="020B0000000000000000" pitchFamily="34" charset="0"/>
              </a:rPr>
              <a:t>-</a:t>
            </a:r>
            <a:r>
              <a:rPr lang="en-US" sz="2400" b="1" dirty="0">
                <a:latin typeface="Baron Neue" panose="020B0000000000000000" pitchFamily="34" charset="0"/>
              </a:rPr>
              <a:t>&gt; 14:10 - </a:t>
            </a:r>
            <a:r>
              <a:rPr lang="ru-RU" sz="2400" b="1" dirty="0">
                <a:latin typeface="Baron Neue" panose="020B0000000000000000" pitchFamily="34" charset="0"/>
              </a:rPr>
              <a:t>разъезд</a:t>
            </a:r>
            <a:endParaRPr lang="ru-RU" sz="3200" b="1" dirty="0">
              <a:latin typeface="Baron Neue" panose="020B0000000000000000" pitchFamily="34" charset="0"/>
            </a:endParaRPr>
          </a:p>
        </p:txBody>
      </p:sp>
      <p:sp>
        <p:nvSpPr>
          <p:cNvPr id="8" name="Прямоугольник с двумя скругленными противолежащими углами 7"/>
          <p:cNvSpPr/>
          <p:nvPr/>
        </p:nvSpPr>
        <p:spPr>
          <a:xfrm>
            <a:off x="6974713" y="3805676"/>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с двумя скругленными противолежащими углами 8"/>
          <p:cNvSpPr/>
          <p:nvPr/>
        </p:nvSpPr>
        <p:spPr>
          <a:xfrm>
            <a:off x="6994592" y="3801053"/>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0" name="Прямоугольник с двумя скругленными противолежащими углами 9"/>
          <p:cNvSpPr/>
          <p:nvPr/>
        </p:nvSpPr>
        <p:spPr>
          <a:xfrm rot="5400000">
            <a:off x="11648908" y="6397288"/>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1" name="Прямоугольник с двумя скругленными противолежащими углами 10"/>
          <p:cNvSpPr/>
          <p:nvPr/>
        </p:nvSpPr>
        <p:spPr>
          <a:xfrm rot="5400000">
            <a:off x="11656961" y="6356115"/>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3" name="Рисунок 2">
            <a:extLst>
              <a:ext uri="{FF2B5EF4-FFF2-40B4-BE49-F238E27FC236}">
                <a16:creationId xmlns:a16="http://schemas.microsoft.com/office/drawing/2014/main" id="{61C70110-BB4B-5914-5817-F70B6EAEFC43}"/>
              </a:ext>
            </a:extLst>
          </p:cNvPr>
          <p:cNvPicPr>
            <a:picLocks noChangeAspect="1"/>
          </p:cNvPicPr>
          <p:nvPr/>
        </p:nvPicPr>
        <p:blipFill>
          <a:blip r:embed="rId2"/>
          <a:stretch>
            <a:fillRect/>
          </a:stretch>
        </p:blipFill>
        <p:spPr>
          <a:xfrm>
            <a:off x="7086600" y="3912997"/>
            <a:ext cx="4838561" cy="2762598"/>
          </a:xfrm>
          <a:prstGeom prst="rect">
            <a:avLst/>
          </a:prstGeom>
        </p:spPr>
      </p:pic>
    </p:spTree>
    <p:extLst>
      <p:ext uri="{BB962C8B-B14F-4D97-AF65-F5344CB8AC3E}">
        <p14:creationId xmlns:p14="http://schemas.microsoft.com/office/powerpoint/2010/main" val="2780420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264297" y="-635438"/>
            <a:ext cx="11078817" cy="2387600"/>
          </a:xfrm>
        </p:spPr>
        <p:txBody>
          <a:bodyPr>
            <a:normAutofit/>
          </a:bodyPr>
          <a:lstStyle/>
          <a:p>
            <a:r>
              <a:rPr lang="ru-RU" sz="4800" dirty="0">
                <a:latin typeface="Baron Neue Black Italic" panose="00000500000000000000" pitchFamily="50" charset="0"/>
              </a:rPr>
              <a:t>экскурсия</a:t>
            </a:r>
          </a:p>
        </p:txBody>
      </p:sp>
      <p:sp>
        <p:nvSpPr>
          <p:cNvPr id="14" name="TextBox 13"/>
          <p:cNvSpPr txBox="1"/>
          <p:nvPr/>
        </p:nvSpPr>
        <p:spPr>
          <a:xfrm>
            <a:off x="1479149" y="414018"/>
            <a:ext cx="4350871" cy="1107996"/>
          </a:xfrm>
          <a:prstGeom prst="rect">
            <a:avLst/>
          </a:prstGeom>
          <a:noFill/>
        </p:spPr>
        <p:txBody>
          <a:bodyPr wrap="none" rtlCol="0">
            <a:spAutoFit/>
          </a:bodyPr>
          <a:lstStyle/>
          <a:p>
            <a:r>
              <a:rPr lang="ru-RU" sz="6600" dirty="0">
                <a:solidFill>
                  <a:schemeClr val="bg1"/>
                </a:solidFill>
                <a:latin typeface="Baron Neue Black Italic" panose="00000500000000000000" pitchFamily="50" charset="0"/>
              </a:rPr>
              <a:t>название</a:t>
            </a:r>
          </a:p>
        </p:txBody>
      </p:sp>
      <p:sp>
        <p:nvSpPr>
          <p:cNvPr id="34" name="Прямоугольник 33"/>
          <p:cNvSpPr/>
          <p:nvPr/>
        </p:nvSpPr>
        <p:spPr>
          <a:xfrm>
            <a:off x="562471" y="1995024"/>
            <a:ext cx="7973282" cy="461665"/>
          </a:xfrm>
          <a:prstGeom prst="rect">
            <a:avLst/>
          </a:prstGeom>
        </p:spPr>
        <p:txBody>
          <a:bodyPr wrap="square">
            <a:spAutoFit/>
          </a:bodyPr>
          <a:lstStyle/>
          <a:p>
            <a:r>
              <a:rPr lang="en-US" sz="2400" b="1" i="0" dirty="0">
                <a:effectLst/>
                <a:latin typeface="Baron Neue" panose="020B0000000000000000" pitchFamily="34" charset="0"/>
              </a:rPr>
              <a:t>-&gt;</a:t>
            </a:r>
            <a:r>
              <a:rPr lang="ru-RU" sz="2400" b="1" dirty="0">
                <a:latin typeface="Baron Neue" panose="020B0000000000000000" pitchFamily="34" charset="0"/>
              </a:rPr>
              <a:t> Музей «городская панорама»</a:t>
            </a:r>
            <a:endParaRPr lang="ru-RU" sz="3600" b="1" dirty="0">
              <a:solidFill>
                <a:schemeClr val="bg1"/>
              </a:solidFill>
              <a:latin typeface="Baron Neue" panose="020B0000000000000000" pitchFamily="34" charset="0"/>
            </a:endParaRPr>
          </a:p>
        </p:txBody>
      </p:sp>
      <p:pic>
        <p:nvPicPr>
          <p:cNvPr id="3" name="Рисунок 2">
            <a:extLst>
              <a:ext uri="{FF2B5EF4-FFF2-40B4-BE49-F238E27FC236}">
                <a16:creationId xmlns:a16="http://schemas.microsoft.com/office/drawing/2014/main" id="{805A6266-5EE7-08D1-5A40-4118D3696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1138" y="2884101"/>
            <a:ext cx="5454882" cy="3636588"/>
          </a:xfrm>
          <a:prstGeom prst="rect">
            <a:avLst/>
          </a:prstGeom>
        </p:spPr>
      </p:pic>
      <p:sp>
        <p:nvSpPr>
          <p:cNvPr id="4" name="Прямоугольник с двумя скругленными противолежащими углами 35">
            <a:extLst>
              <a:ext uri="{FF2B5EF4-FFF2-40B4-BE49-F238E27FC236}">
                <a16:creationId xmlns:a16="http://schemas.microsoft.com/office/drawing/2014/main" id="{824090E5-77B2-265D-89CA-2AE0AC3FFBF0}"/>
              </a:ext>
            </a:extLst>
          </p:cNvPr>
          <p:cNvSpPr/>
          <p:nvPr/>
        </p:nvSpPr>
        <p:spPr>
          <a:xfrm>
            <a:off x="6382950" y="5965506"/>
            <a:ext cx="99392" cy="636105"/>
          </a:xfrm>
          <a:prstGeom prst="round2Diag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5" name="Прямоугольник с двумя скругленными противолежащими углами 36">
            <a:extLst>
              <a:ext uri="{FF2B5EF4-FFF2-40B4-BE49-F238E27FC236}">
                <a16:creationId xmlns:a16="http://schemas.microsoft.com/office/drawing/2014/main" id="{BD5F6A50-FBDA-F45C-8CD9-88EC7F7D1F6B}"/>
              </a:ext>
            </a:extLst>
          </p:cNvPr>
          <p:cNvSpPr/>
          <p:nvPr/>
        </p:nvSpPr>
        <p:spPr>
          <a:xfrm>
            <a:off x="6402829" y="6520689"/>
            <a:ext cx="637200" cy="100800"/>
          </a:xfrm>
          <a:prstGeom prst="round2Diag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6" name="Прямоугольник с двумя скругленными противолежащими углами 37">
            <a:extLst>
              <a:ext uri="{FF2B5EF4-FFF2-40B4-BE49-F238E27FC236}">
                <a16:creationId xmlns:a16="http://schemas.microsoft.com/office/drawing/2014/main" id="{A6B27B26-5FAE-28F8-0487-0C672A0AD287}"/>
              </a:ext>
            </a:extLst>
          </p:cNvPr>
          <p:cNvSpPr/>
          <p:nvPr/>
        </p:nvSpPr>
        <p:spPr>
          <a:xfrm rot="5400000">
            <a:off x="11646460" y="2521061"/>
            <a:ext cx="99392" cy="636105"/>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7" name="Прямоугольник с двумя скругленными противолежащими углами 38">
            <a:extLst>
              <a:ext uri="{FF2B5EF4-FFF2-40B4-BE49-F238E27FC236}">
                <a16:creationId xmlns:a16="http://schemas.microsoft.com/office/drawing/2014/main" id="{F74F4BAD-0CE0-E39D-B397-60715C64BC3A}"/>
              </a:ext>
            </a:extLst>
          </p:cNvPr>
          <p:cNvSpPr/>
          <p:nvPr/>
        </p:nvSpPr>
        <p:spPr>
          <a:xfrm rot="5400000">
            <a:off x="11666339" y="3076244"/>
            <a:ext cx="637200" cy="100800"/>
          </a:xfrm>
          <a:prstGeom prst="round2Diag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662712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264297" y="-635438"/>
            <a:ext cx="11078817" cy="2387600"/>
          </a:xfrm>
        </p:spPr>
        <p:txBody>
          <a:bodyPr>
            <a:normAutofit/>
          </a:bodyPr>
          <a:lstStyle/>
          <a:p>
            <a:r>
              <a:rPr lang="ru-RU" sz="4800" dirty="0">
                <a:latin typeface="Baron Neue Black Italic" panose="00000500000000000000" pitchFamily="50" charset="0"/>
              </a:rPr>
              <a:t>трансфер</a:t>
            </a:r>
          </a:p>
        </p:txBody>
      </p:sp>
      <p:sp>
        <p:nvSpPr>
          <p:cNvPr id="34" name="Прямоугольник 33"/>
          <p:cNvSpPr/>
          <p:nvPr/>
        </p:nvSpPr>
        <p:spPr>
          <a:xfrm>
            <a:off x="562471" y="1995024"/>
            <a:ext cx="7973282" cy="461665"/>
          </a:xfrm>
          <a:prstGeom prst="rect">
            <a:avLst/>
          </a:prstGeom>
        </p:spPr>
        <p:txBody>
          <a:bodyPr wrap="square">
            <a:spAutoFit/>
          </a:bodyPr>
          <a:lstStyle/>
          <a:p>
            <a:r>
              <a:rPr lang="en-US" sz="2400" b="1" i="0" dirty="0">
                <a:effectLst/>
                <a:latin typeface="Baron Neue" panose="020B0000000000000000" pitchFamily="34" charset="0"/>
              </a:rPr>
              <a:t>-&gt;</a:t>
            </a:r>
            <a:r>
              <a:rPr lang="ru-RU" sz="2400" b="1" i="0" dirty="0">
                <a:effectLst/>
                <a:latin typeface="Baron Neue" panose="020B0000000000000000" pitchFamily="34" charset="0"/>
              </a:rPr>
              <a:t> </a:t>
            </a:r>
            <a:r>
              <a:rPr lang="en-US" sz="2400" b="1" i="0" dirty="0" err="1">
                <a:effectLst/>
                <a:latin typeface="Baron Neue" panose="020B0000000000000000" pitchFamily="34" charset="0"/>
              </a:rPr>
              <a:t>WinWingroup</a:t>
            </a:r>
            <a:endParaRPr lang="ru-RU" sz="3600" b="1" dirty="0">
              <a:solidFill>
                <a:schemeClr val="bg1"/>
              </a:solidFill>
              <a:latin typeface="Baron Neue" panose="020B0000000000000000" pitchFamily="34" charset="0"/>
            </a:endParaRPr>
          </a:p>
        </p:txBody>
      </p:sp>
      <p:sp>
        <p:nvSpPr>
          <p:cNvPr id="6" name="TextBox 5"/>
          <p:cNvSpPr txBox="1"/>
          <p:nvPr/>
        </p:nvSpPr>
        <p:spPr>
          <a:xfrm>
            <a:off x="1479149" y="414018"/>
            <a:ext cx="4240263"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траспорт</a:t>
            </a:r>
            <a:endParaRPr lang="ru-RU" sz="6600" dirty="0">
              <a:solidFill>
                <a:schemeClr val="bg1"/>
              </a:solidFill>
              <a:latin typeface="Baron Neue Black Italic" panose="00000500000000000000" pitchFamily="50" charset="0"/>
            </a:endParaRPr>
          </a:p>
        </p:txBody>
      </p:sp>
      <p:pic>
        <p:nvPicPr>
          <p:cNvPr id="5" name="Рисунок 4">
            <a:extLst>
              <a:ext uri="{FF2B5EF4-FFF2-40B4-BE49-F238E27FC236}">
                <a16:creationId xmlns:a16="http://schemas.microsoft.com/office/drawing/2014/main" id="{4B1F280F-5892-5BBC-B787-8D02BC92BA84}"/>
              </a:ext>
            </a:extLst>
          </p:cNvPr>
          <p:cNvPicPr>
            <a:picLocks noChangeAspect="1"/>
          </p:cNvPicPr>
          <p:nvPr/>
        </p:nvPicPr>
        <p:blipFill>
          <a:blip r:embed="rId2"/>
          <a:stretch>
            <a:fillRect/>
          </a:stretch>
        </p:blipFill>
        <p:spPr>
          <a:xfrm>
            <a:off x="5658808" y="1995024"/>
            <a:ext cx="5577128" cy="4581934"/>
          </a:xfrm>
          <a:prstGeom prst="rect">
            <a:avLst/>
          </a:prstGeom>
        </p:spPr>
      </p:pic>
      <p:sp>
        <p:nvSpPr>
          <p:cNvPr id="7" name="Прямоугольник с двумя скругленными противолежащими углами 35">
            <a:extLst>
              <a:ext uri="{FF2B5EF4-FFF2-40B4-BE49-F238E27FC236}">
                <a16:creationId xmlns:a16="http://schemas.microsoft.com/office/drawing/2014/main" id="{0D7EC59F-0983-5654-469A-F8C097C36AFA}"/>
              </a:ext>
            </a:extLst>
          </p:cNvPr>
          <p:cNvSpPr/>
          <p:nvPr/>
        </p:nvSpPr>
        <p:spPr>
          <a:xfrm>
            <a:off x="5565031" y="6020056"/>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8" name="Прямоугольник с двумя скругленными противолежащими углами 36">
            <a:extLst>
              <a:ext uri="{FF2B5EF4-FFF2-40B4-BE49-F238E27FC236}">
                <a16:creationId xmlns:a16="http://schemas.microsoft.com/office/drawing/2014/main" id="{6ECA4018-18A5-E99E-74D8-8D09750B9C7C}"/>
              </a:ext>
            </a:extLst>
          </p:cNvPr>
          <p:cNvSpPr/>
          <p:nvPr/>
        </p:nvSpPr>
        <p:spPr>
          <a:xfrm>
            <a:off x="5584910" y="6575239"/>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с двумя скругленными противолежащими углами 37">
            <a:extLst>
              <a:ext uri="{FF2B5EF4-FFF2-40B4-BE49-F238E27FC236}">
                <a16:creationId xmlns:a16="http://schemas.microsoft.com/office/drawing/2014/main" id="{52D5AB2A-642A-4ED4-E0C6-4E88E023013D}"/>
              </a:ext>
            </a:extLst>
          </p:cNvPr>
          <p:cNvSpPr/>
          <p:nvPr/>
        </p:nvSpPr>
        <p:spPr>
          <a:xfrm rot="5400000">
            <a:off x="10965075" y="1629881"/>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0" name="Прямоугольник с двумя скругленными противолежащими углами 38">
            <a:extLst>
              <a:ext uri="{FF2B5EF4-FFF2-40B4-BE49-F238E27FC236}">
                <a16:creationId xmlns:a16="http://schemas.microsoft.com/office/drawing/2014/main" id="{A8F728DC-A73F-78DA-2896-E9D6E738A034}"/>
              </a:ext>
            </a:extLst>
          </p:cNvPr>
          <p:cNvSpPr/>
          <p:nvPr/>
        </p:nvSpPr>
        <p:spPr>
          <a:xfrm rot="5400000">
            <a:off x="10984954" y="2185064"/>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847774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846896" y="-685546"/>
            <a:ext cx="11078817" cy="2387600"/>
          </a:xfrm>
        </p:spPr>
        <p:txBody>
          <a:bodyPr>
            <a:normAutofit/>
          </a:bodyPr>
          <a:lstStyle/>
          <a:p>
            <a:r>
              <a:rPr lang="ru-RU" sz="4800" dirty="0">
                <a:latin typeface="Baron Neue Black Italic" panose="00000500000000000000" pitchFamily="50" charset="0"/>
              </a:rPr>
              <a:t>Безопасность</a:t>
            </a:r>
          </a:p>
        </p:txBody>
      </p:sp>
      <p:sp>
        <p:nvSpPr>
          <p:cNvPr id="34" name="Прямоугольник 33"/>
          <p:cNvSpPr/>
          <p:nvPr/>
        </p:nvSpPr>
        <p:spPr>
          <a:xfrm>
            <a:off x="562470" y="1995024"/>
            <a:ext cx="10194669" cy="461665"/>
          </a:xfrm>
          <a:prstGeom prst="rect">
            <a:avLst/>
          </a:prstGeom>
        </p:spPr>
        <p:txBody>
          <a:bodyPr wrap="square">
            <a:spAutoFit/>
          </a:bodyPr>
          <a:lstStyle/>
          <a:p>
            <a:r>
              <a:rPr lang="en-US" sz="2400" b="1" i="0" dirty="0">
                <a:effectLst/>
                <a:latin typeface="Baron Neue" panose="020B0000000000000000" pitchFamily="34" charset="0"/>
              </a:rPr>
              <a:t>-&gt;</a:t>
            </a:r>
            <a:r>
              <a:rPr lang="ru-RU" sz="2400" b="1" i="0" dirty="0">
                <a:effectLst/>
                <a:latin typeface="Baron Neue" panose="020B0000000000000000" pitchFamily="34" charset="0"/>
              </a:rPr>
              <a:t> Возможность индивидуального расчёта страхования</a:t>
            </a:r>
            <a:endParaRPr lang="ru-RU" sz="3600" b="1" dirty="0">
              <a:solidFill>
                <a:schemeClr val="bg1"/>
              </a:solidFill>
              <a:latin typeface="Baron Neue" panose="020B0000000000000000" pitchFamily="34" charset="0"/>
            </a:endParaRPr>
          </a:p>
        </p:txBody>
      </p:sp>
      <p:sp>
        <p:nvSpPr>
          <p:cNvPr id="6" name="TextBox 5"/>
          <p:cNvSpPr txBox="1"/>
          <p:nvPr/>
        </p:nvSpPr>
        <p:spPr>
          <a:xfrm>
            <a:off x="520399" y="301087"/>
            <a:ext cx="6050054" cy="1107996"/>
          </a:xfrm>
          <a:prstGeom prst="rect">
            <a:avLst/>
          </a:prstGeom>
          <a:noFill/>
        </p:spPr>
        <p:txBody>
          <a:bodyPr wrap="none" rtlCol="0">
            <a:spAutoFit/>
          </a:bodyPr>
          <a:lstStyle/>
          <a:p>
            <a:r>
              <a:rPr lang="ru-RU" sz="6600" dirty="0">
                <a:solidFill>
                  <a:schemeClr val="bg1"/>
                </a:solidFill>
                <a:latin typeface="Baron Neue Black Italic" panose="00000500000000000000" pitchFamily="50" charset="0"/>
              </a:rPr>
              <a:t>страхование</a:t>
            </a:r>
          </a:p>
        </p:txBody>
      </p:sp>
      <p:pic>
        <p:nvPicPr>
          <p:cNvPr id="3" name="Рисунок 2">
            <a:extLst>
              <a:ext uri="{FF2B5EF4-FFF2-40B4-BE49-F238E27FC236}">
                <a16:creationId xmlns:a16="http://schemas.microsoft.com/office/drawing/2014/main" id="{EEDF6515-FF90-3FF9-6D56-CD1B4A0CF948}"/>
              </a:ext>
            </a:extLst>
          </p:cNvPr>
          <p:cNvPicPr>
            <a:picLocks noChangeAspect="1"/>
          </p:cNvPicPr>
          <p:nvPr/>
        </p:nvPicPr>
        <p:blipFill>
          <a:blip r:embed="rId2"/>
          <a:stretch>
            <a:fillRect/>
          </a:stretch>
        </p:blipFill>
        <p:spPr>
          <a:xfrm>
            <a:off x="1245235" y="2980593"/>
            <a:ext cx="10650436" cy="3600953"/>
          </a:xfrm>
          <a:prstGeom prst="rect">
            <a:avLst/>
          </a:prstGeom>
        </p:spPr>
      </p:pic>
      <p:sp>
        <p:nvSpPr>
          <p:cNvPr id="4" name="Прямоугольник с двумя скругленными противолежащими углами 35">
            <a:extLst>
              <a:ext uri="{FF2B5EF4-FFF2-40B4-BE49-F238E27FC236}">
                <a16:creationId xmlns:a16="http://schemas.microsoft.com/office/drawing/2014/main" id="{02844EC7-EC6B-B987-B087-CEDAC078E461}"/>
              </a:ext>
            </a:extLst>
          </p:cNvPr>
          <p:cNvSpPr/>
          <p:nvPr/>
        </p:nvSpPr>
        <p:spPr>
          <a:xfrm>
            <a:off x="1142785" y="5989400"/>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5" name="Прямоугольник с двумя скругленными противолежащими углами 36">
            <a:extLst>
              <a:ext uri="{FF2B5EF4-FFF2-40B4-BE49-F238E27FC236}">
                <a16:creationId xmlns:a16="http://schemas.microsoft.com/office/drawing/2014/main" id="{6BD74C83-C072-AC6C-2A80-78FCCE3B9BDC}"/>
              </a:ext>
            </a:extLst>
          </p:cNvPr>
          <p:cNvSpPr/>
          <p:nvPr/>
        </p:nvSpPr>
        <p:spPr>
          <a:xfrm>
            <a:off x="1162664" y="6544583"/>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7" name="Прямоугольник с двумя скругленными противолежащими углами 37">
            <a:extLst>
              <a:ext uri="{FF2B5EF4-FFF2-40B4-BE49-F238E27FC236}">
                <a16:creationId xmlns:a16="http://schemas.microsoft.com/office/drawing/2014/main" id="{A2A738CB-1E40-02A3-F6EC-C750D7C161BB}"/>
              </a:ext>
            </a:extLst>
          </p:cNvPr>
          <p:cNvSpPr/>
          <p:nvPr/>
        </p:nvSpPr>
        <p:spPr>
          <a:xfrm rot="5400000">
            <a:off x="11575548" y="2604053"/>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8" name="Прямоугольник с двумя скругленными противолежащими углами 38">
            <a:extLst>
              <a:ext uri="{FF2B5EF4-FFF2-40B4-BE49-F238E27FC236}">
                <a16:creationId xmlns:a16="http://schemas.microsoft.com/office/drawing/2014/main" id="{8220D5A9-337D-3767-340B-6B8684F936D4}"/>
              </a:ext>
            </a:extLst>
          </p:cNvPr>
          <p:cNvSpPr/>
          <p:nvPr/>
        </p:nvSpPr>
        <p:spPr>
          <a:xfrm rot="5400000">
            <a:off x="11595427" y="3159236"/>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21916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264297" y="-635438"/>
            <a:ext cx="11078817" cy="2387600"/>
          </a:xfrm>
        </p:spPr>
        <p:txBody>
          <a:bodyPr>
            <a:normAutofit/>
          </a:bodyPr>
          <a:lstStyle/>
          <a:p>
            <a:r>
              <a:rPr lang="ru-RU" sz="4800" dirty="0">
                <a:latin typeface="Baron Neue Black Italic" panose="00000500000000000000" pitchFamily="50" charset="0"/>
              </a:rPr>
              <a:t>итоги</a:t>
            </a:r>
          </a:p>
        </p:txBody>
      </p:sp>
      <p:sp>
        <p:nvSpPr>
          <p:cNvPr id="6" name="TextBox 5"/>
          <p:cNvSpPr txBox="1"/>
          <p:nvPr/>
        </p:nvSpPr>
        <p:spPr>
          <a:xfrm>
            <a:off x="838187" y="446115"/>
            <a:ext cx="5363969" cy="1107996"/>
          </a:xfrm>
          <a:prstGeom prst="rect">
            <a:avLst/>
          </a:prstGeom>
          <a:noFill/>
        </p:spPr>
        <p:txBody>
          <a:bodyPr wrap="none" rtlCol="0">
            <a:spAutoFit/>
          </a:bodyPr>
          <a:lstStyle/>
          <a:p>
            <a:r>
              <a:rPr lang="ru-RU" sz="6600" dirty="0">
                <a:solidFill>
                  <a:schemeClr val="bg1"/>
                </a:solidFill>
                <a:latin typeface="Baron Neue Black Italic" panose="00000500000000000000" pitchFamily="50" charset="0"/>
              </a:rPr>
              <a:t>стоимость</a:t>
            </a:r>
          </a:p>
        </p:txBody>
      </p:sp>
      <p:pic>
        <p:nvPicPr>
          <p:cNvPr id="3" name="Рисунок 2">
            <a:extLst>
              <a:ext uri="{FF2B5EF4-FFF2-40B4-BE49-F238E27FC236}">
                <a16:creationId xmlns:a16="http://schemas.microsoft.com/office/drawing/2014/main" id="{94367B65-C0B3-5423-E8F6-D4BD926F68DB}"/>
              </a:ext>
            </a:extLst>
          </p:cNvPr>
          <p:cNvPicPr>
            <a:picLocks noChangeAspect="1"/>
          </p:cNvPicPr>
          <p:nvPr/>
        </p:nvPicPr>
        <p:blipFill>
          <a:blip r:embed="rId2"/>
          <a:stretch>
            <a:fillRect/>
          </a:stretch>
        </p:blipFill>
        <p:spPr>
          <a:xfrm>
            <a:off x="3833446" y="2173999"/>
            <a:ext cx="5250605" cy="3992138"/>
          </a:xfrm>
          <a:prstGeom prst="rect">
            <a:avLst/>
          </a:prstGeom>
        </p:spPr>
      </p:pic>
      <p:sp>
        <p:nvSpPr>
          <p:cNvPr id="4" name="Прямоугольник с двумя скругленными противолежащими углами 35">
            <a:extLst>
              <a:ext uri="{FF2B5EF4-FFF2-40B4-BE49-F238E27FC236}">
                <a16:creationId xmlns:a16="http://schemas.microsoft.com/office/drawing/2014/main" id="{3AC40359-8EF0-9F79-A3F8-9CD049EEB061}"/>
              </a:ext>
            </a:extLst>
          </p:cNvPr>
          <p:cNvSpPr/>
          <p:nvPr/>
        </p:nvSpPr>
        <p:spPr>
          <a:xfrm>
            <a:off x="3727672" y="5614640"/>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5" name="Прямоугольник с двумя скругленными противолежащими углами 36">
            <a:extLst>
              <a:ext uri="{FF2B5EF4-FFF2-40B4-BE49-F238E27FC236}">
                <a16:creationId xmlns:a16="http://schemas.microsoft.com/office/drawing/2014/main" id="{9AEDD2B6-242D-AE7C-DE67-89BA4A45C0AA}"/>
              </a:ext>
            </a:extLst>
          </p:cNvPr>
          <p:cNvSpPr/>
          <p:nvPr/>
        </p:nvSpPr>
        <p:spPr>
          <a:xfrm>
            <a:off x="3747551" y="6169823"/>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7" name="Прямоугольник с двумя скругленными противолежащими углами 37">
            <a:extLst>
              <a:ext uri="{FF2B5EF4-FFF2-40B4-BE49-F238E27FC236}">
                <a16:creationId xmlns:a16="http://schemas.microsoft.com/office/drawing/2014/main" id="{AE359CA3-6CFB-B830-D0B8-8A9DB0AFAB74}"/>
              </a:ext>
            </a:extLst>
          </p:cNvPr>
          <p:cNvSpPr/>
          <p:nvPr/>
        </p:nvSpPr>
        <p:spPr>
          <a:xfrm rot="5400000">
            <a:off x="8795017" y="1805799"/>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8" name="Прямоугольник с двумя скругленными противолежащими углами 38">
            <a:extLst>
              <a:ext uri="{FF2B5EF4-FFF2-40B4-BE49-F238E27FC236}">
                <a16:creationId xmlns:a16="http://schemas.microsoft.com/office/drawing/2014/main" id="{5D843B3A-52CC-5C3E-3FE2-75FB43C911FA}"/>
              </a:ext>
            </a:extLst>
          </p:cNvPr>
          <p:cNvSpPr/>
          <p:nvPr/>
        </p:nvSpPr>
        <p:spPr>
          <a:xfrm rot="5400000">
            <a:off x="8814896" y="2360982"/>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069767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828186" y="-680859"/>
            <a:ext cx="11078817" cy="2387600"/>
          </a:xfrm>
        </p:spPr>
        <p:txBody>
          <a:bodyPr/>
          <a:lstStyle/>
          <a:p>
            <a:r>
              <a:rPr lang="ru-RU" dirty="0">
                <a:latin typeface="Baron Neue Black Italic" panose="00000500000000000000" pitchFamily="50" charset="0"/>
              </a:rPr>
              <a:t>КОНТАКТЫ</a:t>
            </a:r>
          </a:p>
        </p:txBody>
      </p:sp>
      <p:sp>
        <p:nvSpPr>
          <p:cNvPr id="4" name="Прямоугольник 3"/>
          <p:cNvSpPr/>
          <p:nvPr/>
        </p:nvSpPr>
        <p:spPr>
          <a:xfrm>
            <a:off x="159510" y="-86324"/>
            <a:ext cx="769381" cy="6740307"/>
          </a:xfrm>
          <a:prstGeom prst="rect">
            <a:avLst/>
          </a:prstGeom>
        </p:spPr>
        <p:txBody>
          <a:bodyPr wrap="square">
            <a:spAutoFit/>
          </a:bodyPr>
          <a:lstStyle/>
          <a:p>
            <a:r>
              <a:rPr lang="ru-RU" sz="5400" dirty="0">
                <a:solidFill>
                  <a:schemeClr val="bg1"/>
                </a:solidFill>
                <a:latin typeface="Baron Neue Black Italic" panose="00000500000000000000" pitchFamily="50" charset="0"/>
              </a:rPr>
              <a:t>менеджер</a:t>
            </a:r>
            <a:endParaRPr lang="ru-RU" sz="5400" dirty="0">
              <a:solidFill>
                <a:schemeClr val="bg1"/>
              </a:solidFill>
            </a:endParaRPr>
          </a:p>
        </p:txBody>
      </p:sp>
      <p:sp>
        <p:nvSpPr>
          <p:cNvPr id="14" name="TextBox 13"/>
          <p:cNvSpPr txBox="1"/>
          <p:nvPr/>
        </p:nvSpPr>
        <p:spPr>
          <a:xfrm>
            <a:off x="928891" y="1735813"/>
            <a:ext cx="630301" cy="769441"/>
          </a:xfrm>
          <a:prstGeom prst="rect">
            <a:avLst/>
          </a:prstGeom>
          <a:noFill/>
        </p:spPr>
        <p:txBody>
          <a:bodyPr wrap="none" rtlCol="0">
            <a:spAutoFit/>
          </a:bodyPr>
          <a:lstStyle/>
          <a:p>
            <a:r>
              <a:rPr lang="ru-RU" sz="4400" dirty="0">
                <a:solidFill>
                  <a:schemeClr val="bg1"/>
                </a:solidFill>
                <a:latin typeface="Baron Neue" panose="020B0000000000000000" pitchFamily="34" charset="0"/>
              </a:rPr>
              <a:t>-</a:t>
            </a:r>
            <a:r>
              <a:rPr lang="en-US" sz="4400" dirty="0">
                <a:solidFill>
                  <a:schemeClr val="bg1"/>
                </a:solidFill>
                <a:latin typeface="Baron Neue" panose="020B0000000000000000" pitchFamily="34" charset="0"/>
              </a:rPr>
              <a:t>&gt;</a:t>
            </a:r>
            <a:endParaRPr lang="ru-RU" sz="2400" dirty="0">
              <a:solidFill>
                <a:schemeClr val="bg1"/>
              </a:solidFill>
              <a:latin typeface="Baron Neue" panose="020B0000000000000000" pitchFamily="34" charset="0"/>
            </a:endParaRPr>
          </a:p>
        </p:txBody>
      </p:sp>
      <p:sp>
        <p:nvSpPr>
          <p:cNvPr id="16" name="Прямоугольник 15"/>
          <p:cNvSpPr/>
          <p:nvPr/>
        </p:nvSpPr>
        <p:spPr>
          <a:xfrm>
            <a:off x="1600619" y="4885812"/>
            <a:ext cx="4051109" cy="523220"/>
          </a:xfrm>
          <a:prstGeom prst="rect">
            <a:avLst/>
          </a:prstGeom>
        </p:spPr>
        <p:txBody>
          <a:bodyPr wrap="none">
            <a:spAutoFit/>
          </a:bodyPr>
          <a:lstStyle/>
          <a:p>
            <a:r>
              <a:rPr lang="ru-RU" sz="2800" b="1" i="0" dirty="0">
                <a:effectLst/>
                <a:latin typeface="Baron Neue Black Italic" panose="00000500000000000000" pitchFamily="50" charset="0"/>
              </a:rPr>
              <a:t>Телефон: +79782442354</a:t>
            </a:r>
            <a:endParaRPr lang="ru-RU" sz="2800" b="0" i="0" dirty="0">
              <a:effectLst/>
              <a:latin typeface="Baron Neue Black Italic" panose="00000500000000000000" pitchFamily="50" charset="0"/>
            </a:endParaRPr>
          </a:p>
        </p:txBody>
      </p:sp>
      <p:sp>
        <p:nvSpPr>
          <p:cNvPr id="17" name="TextBox 16"/>
          <p:cNvSpPr txBox="1"/>
          <p:nvPr/>
        </p:nvSpPr>
        <p:spPr>
          <a:xfrm>
            <a:off x="928891" y="3161237"/>
            <a:ext cx="630301" cy="769441"/>
          </a:xfrm>
          <a:prstGeom prst="rect">
            <a:avLst/>
          </a:prstGeom>
          <a:noFill/>
        </p:spPr>
        <p:txBody>
          <a:bodyPr wrap="none" rtlCol="0">
            <a:spAutoFit/>
          </a:bodyPr>
          <a:lstStyle/>
          <a:p>
            <a:r>
              <a:rPr lang="ru-RU" sz="4400" dirty="0">
                <a:solidFill>
                  <a:schemeClr val="bg1"/>
                </a:solidFill>
                <a:latin typeface="Baron Neue" panose="020B0000000000000000" pitchFamily="34" charset="0"/>
              </a:rPr>
              <a:t>-</a:t>
            </a:r>
            <a:r>
              <a:rPr lang="en-US" sz="4400" dirty="0">
                <a:solidFill>
                  <a:schemeClr val="bg1"/>
                </a:solidFill>
                <a:latin typeface="Baron Neue" panose="020B0000000000000000" pitchFamily="34" charset="0"/>
              </a:rPr>
              <a:t>&gt;</a:t>
            </a:r>
            <a:endParaRPr lang="ru-RU" sz="2400" dirty="0">
              <a:solidFill>
                <a:schemeClr val="bg1"/>
              </a:solidFill>
              <a:latin typeface="Baron Neue" panose="020B0000000000000000" pitchFamily="34" charset="0"/>
            </a:endParaRPr>
          </a:p>
        </p:txBody>
      </p:sp>
      <p:sp>
        <p:nvSpPr>
          <p:cNvPr id="18" name="Прямоугольник 17"/>
          <p:cNvSpPr/>
          <p:nvPr/>
        </p:nvSpPr>
        <p:spPr>
          <a:xfrm>
            <a:off x="1600619" y="3411921"/>
            <a:ext cx="4842992" cy="523220"/>
          </a:xfrm>
          <a:prstGeom prst="rect">
            <a:avLst/>
          </a:prstGeom>
        </p:spPr>
        <p:txBody>
          <a:bodyPr wrap="none">
            <a:spAutoFit/>
          </a:bodyPr>
          <a:lstStyle/>
          <a:p>
            <a:r>
              <a:rPr lang="ru-RU" sz="2800" b="1" i="0" dirty="0">
                <a:effectLst/>
                <a:latin typeface="Baron Neue Black Italic" panose="00000500000000000000" pitchFamily="50" charset="0"/>
              </a:rPr>
              <a:t>Почта: 312</a:t>
            </a:r>
            <a:r>
              <a:rPr lang="en-US" sz="2800" b="1" i="0" dirty="0">
                <a:effectLst/>
                <a:latin typeface="Baron Neue Black Italic" panose="00000500000000000000" pitchFamily="50" charset="0"/>
              </a:rPr>
              <a:t>lv5@gmail.com</a:t>
            </a:r>
            <a:endParaRPr lang="ru-RU" sz="2800" b="0" i="0" dirty="0">
              <a:effectLst/>
              <a:latin typeface="Baron Neue Black Italic" panose="00000500000000000000" pitchFamily="50" charset="0"/>
            </a:endParaRPr>
          </a:p>
        </p:txBody>
      </p:sp>
      <p:sp>
        <p:nvSpPr>
          <p:cNvPr id="20" name="TextBox 19"/>
          <p:cNvSpPr txBox="1"/>
          <p:nvPr/>
        </p:nvSpPr>
        <p:spPr>
          <a:xfrm>
            <a:off x="928891" y="4586661"/>
            <a:ext cx="630301" cy="769441"/>
          </a:xfrm>
          <a:prstGeom prst="rect">
            <a:avLst/>
          </a:prstGeom>
          <a:noFill/>
        </p:spPr>
        <p:txBody>
          <a:bodyPr wrap="none" rtlCol="0">
            <a:spAutoFit/>
          </a:bodyPr>
          <a:lstStyle/>
          <a:p>
            <a:r>
              <a:rPr lang="ru-RU" sz="4400" dirty="0">
                <a:solidFill>
                  <a:schemeClr val="bg1"/>
                </a:solidFill>
                <a:latin typeface="Baron Neue" panose="020B0000000000000000" pitchFamily="34" charset="0"/>
              </a:rPr>
              <a:t>-</a:t>
            </a:r>
            <a:r>
              <a:rPr lang="en-US" sz="4400" dirty="0">
                <a:solidFill>
                  <a:schemeClr val="bg1"/>
                </a:solidFill>
                <a:latin typeface="Baron Neue" panose="020B0000000000000000" pitchFamily="34" charset="0"/>
              </a:rPr>
              <a:t>&gt;</a:t>
            </a:r>
            <a:endParaRPr lang="ru-RU" sz="2400" dirty="0">
              <a:solidFill>
                <a:schemeClr val="bg1"/>
              </a:solidFill>
              <a:latin typeface="Baron Neue" panose="020B0000000000000000" pitchFamily="34" charset="0"/>
            </a:endParaRPr>
          </a:p>
        </p:txBody>
      </p:sp>
      <p:sp>
        <p:nvSpPr>
          <p:cNvPr id="21" name="Прямоугольник 20"/>
          <p:cNvSpPr/>
          <p:nvPr/>
        </p:nvSpPr>
        <p:spPr>
          <a:xfrm>
            <a:off x="1600619" y="1996550"/>
            <a:ext cx="5609228" cy="523220"/>
          </a:xfrm>
          <a:prstGeom prst="rect">
            <a:avLst/>
          </a:prstGeom>
        </p:spPr>
        <p:txBody>
          <a:bodyPr wrap="none">
            <a:spAutoFit/>
          </a:bodyPr>
          <a:lstStyle/>
          <a:p>
            <a:r>
              <a:rPr lang="ru-RU" sz="2800" b="0" i="0" dirty="0" err="1">
                <a:effectLst/>
                <a:latin typeface="Baron Neue Black Italic" panose="00000500000000000000" pitchFamily="50" charset="0"/>
              </a:rPr>
              <a:t>Лернер</a:t>
            </a:r>
            <a:r>
              <a:rPr lang="ru-RU" sz="2800" b="0" i="0" dirty="0">
                <a:effectLst/>
                <a:latin typeface="Baron Neue Black Italic" panose="00000500000000000000" pitchFamily="50" charset="0"/>
              </a:rPr>
              <a:t> </a:t>
            </a:r>
            <a:r>
              <a:rPr lang="ru-RU" sz="2800" b="0" i="0" dirty="0" err="1">
                <a:effectLst/>
                <a:latin typeface="Baron Neue Black Italic" panose="00000500000000000000" pitchFamily="50" charset="0"/>
              </a:rPr>
              <a:t>владислав</a:t>
            </a:r>
            <a:r>
              <a:rPr lang="ru-RU" sz="2800" b="0" i="0" dirty="0">
                <a:effectLst/>
                <a:latin typeface="Baron Neue Black Italic" panose="00000500000000000000" pitchFamily="50" charset="0"/>
              </a:rPr>
              <a:t> </a:t>
            </a:r>
            <a:r>
              <a:rPr lang="ru-RU" sz="2800" b="0" i="0" dirty="0" err="1">
                <a:effectLst/>
                <a:latin typeface="Baron Neue Black Italic" panose="00000500000000000000" pitchFamily="50" charset="0"/>
              </a:rPr>
              <a:t>игоревич</a:t>
            </a:r>
            <a:endParaRPr lang="ru-RU" sz="2800" b="0" i="0" dirty="0">
              <a:effectLst/>
              <a:latin typeface="Baron Neue Black Italic" panose="00000500000000000000" pitchFamily="50" charset="0"/>
            </a:endParaRPr>
          </a:p>
        </p:txBody>
      </p:sp>
      <p:sp>
        <p:nvSpPr>
          <p:cNvPr id="36" name="Прямоугольник с двумя скругленными противолежащими углами 35"/>
          <p:cNvSpPr/>
          <p:nvPr/>
        </p:nvSpPr>
        <p:spPr>
          <a:xfrm>
            <a:off x="9258034" y="1678497"/>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37" name="Прямоугольник с двумя скругленными противолежащими углами 36"/>
          <p:cNvSpPr/>
          <p:nvPr/>
        </p:nvSpPr>
        <p:spPr>
          <a:xfrm>
            <a:off x="9277913" y="2233680"/>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38" name="Прямоугольник с двумя скругленными противолежащими углами 37"/>
          <p:cNvSpPr/>
          <p:nvPr/>
        </p:nvSpPr>
        <p:spPr>
          <a:xfrm rot="5400000">
            <a:off x="11054640" y="-115897"/>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39" name="Прямоугольник с двумя скругленными противолежащими углами 38"/>
          <p:cNvSpPr/>
          <p:nvPr/>
        </p:nvSpPr>
        <p:spPr>
          <a:xfrm rot="5400000">
            <a:off x="11074519" y="439286"/>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40" name="Прямоугольник 39"/>
          <p:cNvSpPr/>
          <p:nvPr/>
        </p:nvSpPr>
        <p:spPr>
          <a:xfrm>
            <a:off x="10189952" y="2244362"/>
            <a:ext cx="1438214" cy="369332"/>
          </a:xfrm>
          <a:prstGeom prst="rect">
            <a:avLst/>
          </a:prstGeom>
        </p:spPr>
        <p:txBody>
          <a:bodyPr wrap="none">
            <a:spAutoFit/>
          </a:bodyPr>
          <a:lstStyle/>
          <a:p>
            <a:r>
              <a:rPr lang="ru-RU" b="1" i="0" dirty="0" err="1">
                <a:effectLst/>
                <a:latin typeface="Baron Neue Black Italic" panose="00000500000000000000" pitchFamily="50" charset="0"/>
              </a:rPr>
              <a:t>вконтакте</a:t>
            </a:r>
            <a:endParaRPr lang="ru-RU" b="0" i="0" dirty="0">
              <a:effectLst/>
              <a:latin typeface="Baron Neue Black Italic" panose="00000500000000000000" pitchFamily="50" charset="0"/>
            </a:endParaRPr>
          </a:p>
        </p:txBody>
      </p:sp>
      <p:pic>
        <p:nvPicPr>
          <p:cNvPr id="5" name="Picture 2" descr="http://qrcoder.ru/code/?https%3A%2F%2Fvk.com%2Fbp_forever&amp;4&a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8154" y="272391"/>
            <a:ext cx="1943837" cy="1943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566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888865" y="-1283201"/>
            <a:ext cx="11078817" cy="2387600"/>
          </a:xfrm>
        </p:spPr>
        <p:txBody>
          <a:bodyPr/>
          <a:lstStyle/>
          <a:p>
            <a:r>
              <a:rPr lang="ru-RU" dirty="0">
                <a:latin typeface="Baron Neue Black Italic" panose="00000500000000000000" pitchFamily="50" charset="0"/>
              </a:rPr>
              <a:t>Полезные ссылки</a:t>
            </a:r>
          </a:p>
        </p:txBody>
      </p:sp>
      <p:sp>
        <p:nvSpPr>
          <p:cNvPr id="4" name="Прямоугольник 3"/>
          <p:cNvSpPr/>
          <p:nvPr/>
        </p:nvSpPr>
        <p:spPr>
          <a:xfrm>
            <a:off x="159510" y="-86324"/>
            <a:ext cx="769381" cy="5909310"/>
          </a:xfrm>
          <a:prstGeom prst="rect">
            <a:avLst/>
          </a:prstGeom>
        </p:spPr>
        <p:txBody>
          <a:bodyPr wrap="square">
            <a:spAutoFit/>
          </a:bodyPr>
          <a:lstStyle/>
          <a:p>
            <a:r>
              <a:rPr lang="ru-RU" sz="5400" dirty="0">
                <a:solidFill>
                  <a:schemeClr val="bg1"/>
                </a:solidFill>
                <a:latin typeface="Baron Neue Black Italic" panose="00000500000000000000" pitchFamily="50" charset="0"/>
              </a:rPr>
              <a:t>ресурсы</a:t>
            </a:r>
            <a:endParaRPr lang="ru-RU" sz="5400" dirty="0">
              <a:solidFill>
                <a:schemeClr val="bg1"/>
              </a:solidFill>
            </a:endParaRPr>
          </a:p>
        </p:txBody>
      </p:sp>
      <p:sp>
        <p:nvSpPr>
          <p:cNvPr id="14" name="TextBox 13"/>
          <p:cNvSpPr txBox="1"/>
          <p:nvPr/>
        </p:nvSpPr>
        <p:spPr>
          <a:xfrm>
            <a:off x="928891" y="1735813"/>
            <a:ext cx="630301" cy="769441"/>
          </a:xfrm>
          <a:prstGeom prst="rect">
            <a:avLst/>
          </a:prstGeom>
          <a:noFill/>
        </p:spPr>
        <p:txBody>
          <a:bodyPr wrap="none" rtlCol="0">
            <a:spAutoFit/>
          </a:bodyPr>
          <a:lstStyle/>
          <a:p>
            <a:r>
              <a:rPr lang="ru-RU" sz="4400" dirty="0">
                <a:solidFill>
                  <a:schemeClr val="bg1"/>
                </a:solidFill>
                <a:latin typeface="Baron Neue" panose="020B0000000000000000" pitchFamily="34" charset="0"/>
              </a:rPr>
              <a:t>-</a:t>
            </a:r>
            <a:r>
              <a:rPr lang="en-US" sz="4400" dirty="0">
                <a:solidFill>
                  <a:schemeClr val="bg1"/>
                </a:solidFill>
                <a:latin typeface="Baron Neue" panose="020B0000000000000000" pitchFamily="34" charset="0"/>
              </a:rPr>
              <a:t>&gt;</a:t>
            </a:r>
            <a:endParaRPr lang="ru-RU" sz="2400" dirty="0">
              <a:solidFill>
                <a:schemeClr val="bg1"/>
              </a:solidFill>
              <a:latin typeface="Baron Neue" panose="020B0000000000000000" pitchFamily="34" charset="0"/>
            </a:endParaRPr>
          </a:p>
        </p:txBody>
      </p:sp>
      <p:sp>
        <p:nvSpPr>
          <p:cNvPr id="16" name="Прямоугольник 15"/>
          <p:cNvSpPr/>
          <p:nvPr/>
        </p:nvSpPr>
        <p:spPr>
          <a:xfrm>
            <a:off x="1100294" y="2921173"/>
            <a:ext cx="6978577" cy="523220"/>
          </a:xfrm>
          <a:prstGeom prst="rect">
            <a:avLst/>
          </a:prstGeom>
        </p:spPr>
        <p:txBody>
          <a:bodyPr wrap="none">
            <a:spAutoFit/>
          </a:bodyPr>
          <a:lstStyle/>
          <a:p>
            <a:pPr lvl="1"/>
            <a:r>
              <a:rPr lang="en-US" sz="2800" b="1" i="0" dirty="0">
                <a:effectLst/>
                <a:latin typeface="Baron Neue Black Italic" panose="00000500000000000000" pitchFamily="50" charset="0"/>
              </a:rPr>
              <a:t>https://travel.yandex.ru/s/RubUfl</a:t>
            </a:r>
            <a:endParaRPr lang="ru-RU" sz="2800" b="0" i="0" dirty="0">
              <a:effectLst/>
              <a:latin typeface="Baron Neue Black Italic" panose="00000500000000000000" pitchFamily="50" charset="0"/>
            </a:endParaRPr>
          </a:p>
        </p:txBody>
      </p:sp>
      <p:sp>
        <p:nvSpPr>
          <p:cNvPr id="17" name="TextBox 16"/>
          <p:cNvSpPr txBox="1"/>
          <p:nvPr/>
        </p:nvSpPr>
        <p:spPr>
          <a:xfrm>
            <a:off x="928891" y="2219118"/>
            <a:ext cx="630301" cy="769441"/>
          </a:xfrm>
          <a:prstGeom prst="rect">
            <a:avLst/>
          </a:prstGeom>
          <a:noFill/>
        </p:spPr>
        <p:txBody>
          <a:bodyPr wrap="none" rtlCol="0">
            <a:spAutoFit/>
          </a:bodyPr>
          <a:lstStyle/>
          <a:p>
            <a:r>
              <a:rPr lang="ru-RU" sz="4400" dirty="0">
                <a:solidFill>
                  <a:schemeClr val="bg1"/>
                </a:solidFill>
                <a:latin typeface="Baron Neue" panose="020B0000000000000000" pitchFamily="34" charset="0"/>
              </a:rPr>
              <a:t>-</a:t>
            </a:r>
            <a:r>
              <a:rPr lang="en-US" sz="4400" dirty="0">
                <a:solidFill>
                  <a:schemeClr val="bg1"/>
                </a:solidFill>
                <a:latin typeface="Baron Neue" panose="020B0000000000000000" pitchFamily="34" charset="0"/>
              </a:rPr>
              <a:t>&gt;</a:t>
            </a:r>
            <a:endParaRPr lang="ru-RU" sz="2400" dirty="0">
              <a:solidFill>
                <a:schemeClr val="bg1"/>
              </a:solidFill>
              <a:latin typeface="Baron Neue" panose="020B0000000000000000" pitchFamily="34" charset="0"/>
            </a:endParaRPr>
          </a:p>
        </p:txBody>
      </p:sp>
      <p:sp>
        <p:nvSpPr>
          <p:cNvPr id="18" name="Прямоугольник 17"/>
          <p:cNvSpPr/>
          <p:nvPr/>
        </p:nvSpPr>
        <p:spPr>
          <a:xfrm>
            <a:off x="1600619" y="2469802"/>
            <a:ext cx="4918334" cy="523220"/>
          </a:xfrm>
          <a:prstGeom prst="rect">
            <a:avLst/>
          </a:prstGeom>
        </p:spPr>
        <p:txBody>
          <a:bodyPr wrap="none">
            <a:spAutoFit/>
          </a:bodyPr>
          <a:lstStyle/>
          <a:p>
            <a:r>
              <a:rPr lang="en-US" sz="2800" b="1" i="0" dirty="0">
                <a:effectLst/>
                <a:latin typeface="Baron Neue Black Italic" panose="00000500000000000000" pitchFamily="50" charset="0"/>
              </a:rPr>
              <a:t>https://winwingroup.ru/</a:t>
            </a:r>
            <a:endParaRPr lang="ru-RU" sz="2800" b="0" i="0" dirty="0">
              <a:effectLst/>
              <a:latin typeface="Baron Neue Black Italic" panose="00000500000000000000" pitchFamily="50" charset="0"/>
            </a:endParaRPr>
          </a:p>
        </p:txBody>
      </p:sp>
      <p:sp>
        <p:nvSpPr>
          <p:cNvPr id="20" name="TextBox 19"/>
          <p:cNvSpPr txBox="1"/>
          <p:nvPr/>
        </p:nvSpPr>
        <p:spPr>
          <a:xfrm>
            <a:off x="928891" y="2647900"/>
            <a:ext cx="630301" cy="769441"/>
          </a:xfrm>
          <a:prstGeom prst="rect">
            <a:avLst/>
          </a:prstGeom>
          <a:noFill/>
        </p:spPr>
        <p:txBody>
          <a:bodyPr wrap="none" rtlCol="0">
            <a:spAutoFit/>
          </a:bodyPr>
          <a:lstStyle/>
          <a:p>
            <a:r>
              <a:rPr lang="ru-RU" sz="4400" dirty="0">
                <a:solidFill>
                  <a:schemeClr val="bg1"/>
                </a:solidFill>
                <a:latin typeface="Baron Neue" panose="020B0000000000000000" pitchFamily="34" charset="0"/>
              </a:rPr>
              <a:t>-</a:t>
            </a:r>
            <a:r>
              <a:rPr lang="en-US" sz="4400" dirty="0">
                <a:solidFill>
                  <a:schemeClr val="bg1"/>
                </a:solidFill>
                <a:latin typeface="Baron Neue" panose="020B0000000000000000" pitchFamily="34" charset="0"/>
              </a:rPr>
              <a:t>&gt;</a:t>
            </a:r>
            <a:endParaRPr lang="ru-RU" sz="2400" dirty="0">
              <a:solidFill>
                <a:schemeClr val="bg1"/>
              </a:solidFill>
              <a:latin typeface="Baron Neue" panose="020B0000000000000000" pitchFamily="34" charset="0"/>
            </a:endParaRPr>
          </a:p>
        </p:txBody>
      </p:sp>
      <p:sp>
        <p:nvSpPr>
          <p:cNvPr id="21" name="Прямоугольник 20"/>
          <p:cNvSpPr/>
          <p:nvPr/>
        </p:nvSpPr>
        <p:spPr>
          <a:xfrm>
            <a:off x="1600619" y="1996550"/>
            <a:ext cx="8173007" cy="523220"/>
          </a:xfrm>
          <a:prstGeom prst="rect">
            <a:avLst/>
          </a:prstGeom>
        </p:spPr>
        <p:txBody>
          <a:bodyPr wrap="none">
            <a:spAutoFit/>
          </a:bodyPr>
          <a:lstStyle/>
          <a:p>
            <a:r>
              <a:rPr lang="en-US" sz="2800" b="0" i="0" dirty="0">
                <a:effectLst/>
                <a:latin typeface="Baron Neue Black Italic" panose="00000500000000000000" pitchFamily="50" charset="0"/>
              </a:rPr>
              <a:t>https://innopolistravel.com/#rec703374536</a:t>
            </a:r>
            <a:endParaRPr lang="ru-RU" sz="2800" b="0" i="0" dirty="0">
              <a:effectLst/>
              <a:latin typeface="Baron Neue Black Italic" panose="00000500000000000000" pitchFamily="50" charset="0"/>
            </a:endParaRPr>
          </a:p>
        </p:txBody>
      </p:sp>
      <p:sp>
        <p:nvSpPr>
          <p:cNvPr id="3" name="Прямоугольник 2">
            <a:extLst>
              <a:ext uri="{FF2B5EF4-FFF2-40B4-BE49-F238E27FC236}">
                <a16:creationId xmlns:a16="http://schemas.microsoft.com/office/drawing/2014/main" id="{8860CB27-E58C-5A4F-A917-4D2AE682EE4E}"/>
              </a:ext>
            </a:extLst>
          </p:cNvPr>
          <p:cNvSpPr/>
          <p:nvPr/>
        </p:nvSpPr>
        <p:spPr>
          <a:xfrm>
            <a:off x="1100294" y="3397405"/>
            <a:ext cx="4591129" cy="523220"/>
          </a:xfrm>
          <a:prstGeom prst="rect">
            <a:avLst/>
          </a:prstGeom>
        </p:spPr>
        <p:txBody>
          <a:bodyPr wrap="none">
            <a:spAutoFit/>
          </a:bodyPr>
          <a:lstStyle/>
          <a:p>
            <a:pPr lvl="1"/>
            <a:r>
              <a:rPr lang="en-US" sz="2800" b="1" i="0" dirty="0">
                <a:effectLst/>
                <a:latin typeface="Baron Neue Black Italic" panose="00000500000000000000" pitchFamily="50" charset="0"/>
              </a:rPr>
              <a:t>https://ya.ru/search/</a:t>
            </a:r>
            <a:endParaRPr lang="ru-RU" sz="2800" b="0" i="0" dirty="0">
              <a:effectLst/>
              <a:latin typeface="Baron Neue Black Italic" panose="00000500000000000000" pitchFamily="50" charset="0"/>
            </a:endParaRPr>
          </a:p>
        </p:txBody>
      </p:sp>
      <p:sp>
        <p:nvSpPr>
          <p:cNvPr id="5" name="TextBox 4">
            <a:extLst>
              <a:ext uri="{FF2B5EF4-FFF2-40B4-BE49-F238E27FC236}">
                <a16:creationId xmlns:a16="http://schemas.microsoft.com/office/drawing/2014/main" id="{EAC4F6BD-43FE-5156-D6CE-3337501D219B}"/>
              </a:ext>
            </a:extLst>
          </p:cNvPr>
          <p:cNvSpPr txBox="1"/>
          <p:nvPr/>
        </p:nvSpPr>
        <p:spPr>
          <a:xfrm>
            <a:off x="928891" y="3124132"/>
            <a:ext cx="630301" cy="769441"/>
          </a:xfrm>
          <a:prstGeom prst="rect">
            <a:avLst/>
          </a:prstGeom>
          <a:noFill/>
        </p:spPr>
        <p:txBody>
          <a:bodyPr wrap="none" rtlCol="0">
            <a:spAutoFit/>
          </a:bodyPr>
          <a:lstStyle/>
          <a:p>
            <a:r>
              <a:rPr lang="ru-RU" sz="4400" dirty="0">
                <a:solidFill>
                  <a:schemeClr val="bg1"/>
                </a:solidFill>
                <a:latin typeface="Baron Neue" panose="020B0000000000000000" pitchFamily="34" charset="0"/>
              </a:rPr>
              <a:t>-</a:t>
            </a:r>
            <a:r>
              <a:rPr lang="en-US" sz="4400" dirty="0">
                <a:solidFill>
                  <a:schemeClr val="bg1"/>
                </a:solidFill>
                <a:latin typeface="Baron Neue" panose="020B0000000000000000" pitchFamily="34" charset="0"/>
              </a:rPr>
              <a:t>&gt;</a:t>
            </a:r>
            <a:endParaRPr lang="ru-RU" sz="2400" dirty="0">
              <a:solidFill>
                <a:schemeClr val="bg1"/>
              </a:solidFill>
              <a:latin typeface="Baron Neue" panose="020B0000000000000000" pitchFamily="34" charset="0"/>
            </a:endParaRPr>
          </a:p>
        </p:txBody>
      </p:sp>
    </p:spTree>
    <p:extLst>
      <p:ext uri="{BB962C8B-B14F-4D97-AF65-F5344CB8AC3E}">
        <p14:creationId xmlns:p14="http://schemas.microsoft.com/office/powerpoint/2010/main" val="1294819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4" name="TextBox 13"/>
          <p:cNvSpPr txBox="1"/>
          <p:nvPr/>
        </p:nvSpPr>
        <p:spPr>
          <a:xfrm>
            <a:off x="430564" y="1915869"/>
            <a:ext cx="11947501" cy="2646878"/>
          </a:xfrm>
          <a:prstGeom prst="rect">
            <a:avLst/>
          </a:prstGeom>
          <a:noFill/>
        </p:spPr>
        <p:txBody>
          <a:bodyPr wrap="none" rtlCol="0">
            <a:spAutoFit/>
          </a:bodyPr>
          <a:lstStyle/>
          <a:p>
            <a:r>
              <a:rPr lang="ru-RU" sz="16600" dirty="0">
                <a:solidFill>
                  <a:srgbClr val="FD9731"/>
                </a:solidFill>
                <a:latin typeface="Baron Neue Black Italic" panose="00000500000000000000" pitchFamily="50" charset="0"/>
              </a:rPr>
              <a:t>внимание</a:t>
            </a:r>
          </a:p>
        </p:txBody>
      </p:sp>
      <p:sp>
        <p:nvSpPr>
          <p:cNvPr id="16" name="Заголовок 1"/>
          <p:cNvSpPr>
            <a:spLocks noGrp="1"/>
          </p:cNvSpPr>
          <p:nvPr>
            <p:ph type="ctrTitle"/>
          </p:nvPr>
        </p:nvSpPr>
        <p:spPr>
          <a:xfrm>
            <a:off x="-475611" y="1289145"/>
            <a:ext cx="11078817" cy="2387600"/>
          </a:xfrm>
        </p:spPr>
        <p:txBody>
          <a:bodyPr>
            <a:normAutofit/>
          </a:bodyPr>
          <a:lstStyle/>
          <a:p>
            <a:r>
              <a:rPr lang="ru-RU" sz="7200" dirty="0">
                <a:latin typeface="Baron Neue Black Italic" panose="00000500000000000000" pitchFamily="50" charset="0"/>
              </a:rPr>
              <a:t>спасибо</a:t>
            </a:r>
          </a:p>
        </p:txBody>
      </p:sp>
      <p:sp>
        <p:nvSpPr>
          <p:cNvPr id="24" name="Прямоугольник 23"/>
          <p:cNvSpPr/>
          <p:nvPr/>
        </p:nvSpPr>
        <p:spPr>
          <a:xfrm>
            <a:off x="5403464" y="3037522"/>
            <a:ext cx="994183" cy="1015663"/>
          </a:xfrm>
          <a:prstGeom prst="rect">
            <a:avLst/>
          </a:prstGeom>
        </p:spPr>
        <p:txBody>
          <a:bodyPr wrap="none">
            <a:spAutoFit/>
          </a:bodyPr>
          <a:lstStyle/>
          <a:p>
            <a:r>
              <a:rPr lang="ru-RU" sz="6000" dirty="0">
                <a:solidFill>
                  <a:schemeClr val="bg1"/>
                </a:solidFill>
                <a:latin typeface="Baron Neue" panose="020B0000000000000000" pitchFamily="34" charset="0"/>
              </a:rPr>
              <a:t>за</a:t>
            </a:r>
          </a:p>
        </p:txBody>
      </p:sp>
    </p:spTree>
    <p:extLst>
      <p:ext uri="{BB962C8B-B14F-4D97-AF65-F5344CB8AC3E}">
        <p14:creationId xmlns:p14="http://schemas.microsoft.com/office/powerpoint/2010/main" val="1238996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14" name="TextBox 13"/>
          <p:cNvSpPr txBox="1"/>
          <p:nvPr/>
        </p:nvSpPr>
        <p:spPr>
          <a:xfrm>
            <a:off x="1479149" y="414018"/>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19" name="Прямоугольник с двумя скругленными противолежащими углами 18"/>
          <p:cNvSpPr/>
          <p:nvPr/>
        </p:nvSpPr>
        <p:spPr>
          <a:xfrm>
            <a:off x="942750" y="3043487"/>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20" name="Прямоугольник с двумя скругленными противолежащими углами 19"/>
          <p:cNvSpPr/>
          <p:nvPr/>
        </p:nvSpPr>
        <p:spPr>
          <a:xfrm>
            <a:off x="962629" y="3038864"/>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sp>
        <p:nvSpPr>
          <p:cNvPr id="21" name="Прямоугольник с двумя скругленными противолежащими углами 20"/>
          <p:cNvSpPr/>
          <p:nvPr/>
        </p:nvSpPr>
        <p:spPr>
          <a:xfrm rot="5400000">
            <a:off x="5097467" y="5761911"/>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22" name="Прямоугольник с двумя скругленными противолежащими углами 21"/>
          <p:cNvSpPr/>
          <p:nvPr/>
        </p:nvSpPr>
        <p:spPr>
          <a:xfrm rot="5400000">
            <a:off x="5105520" y="5720738"/>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24" name="Прямоугольник с двумя скругленными противолежащими углами 23"/>
          <p:cNvSpPr/>
          <p:nvPr/>
        </p:nvSpPr>
        <p:spPr>
          <a:xfrm>
            <a:off x="6793713" y="996125"/>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25" name="Прямоугольник с двумя скругленными противолежащими углами 24"/>
          <p:cNvSpPr/>
          <p:nvPr/>
        </p:nvSpPr>
        <p:spPr>
          <a:xfrm>
            <a:off x="6813592" y="991502"/>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26" name="Прямоугольник с двумя скругленными противолежащими углами 25"/>
          <p:cNvSpPr/>
          <p:nvPr/>
        </p:nvSpPr>
        <p:spPr>
          <a:xfrm rot="5400000">
            <a:off x="10773318" y="3607119"/>
            <a:ext cx="99392" cy="63610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27" name="Прямоугольник с двумя скругленными противолежащими углами 26"/>
          <p:cNvSpPr/>
          <p:nvPr/>
        </p:nvSpPr>
        <p:spPr>
          <a:xfrm rot="5400000">
            <a:off x="10781371" y="3565946"/>
            <a:ext cx="637200" cy="1008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6" name="Рисунок 5">
            <a:extLst>
              <a:ext uri="{FF2B5EF4-FFF2-40B4-BE49-F238E27FC236}">
                <a16:creationId xmlns:a16="http://schemas.microsoft.com/office/drawing/2014/main" id="{8E50DC06-6FA5-9823-367C-5818F8CC4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0933" y="3145123"/>
            <a:ext cx="4343232" cy="2894172"/>
          </a:xfrm>
          <a:prstGeom prst="rect">
            <a:avLst/>
          </a:prstGeom>
        </p:spPr>
      </p:pic>
      <p:pic>
        <p:nvPicPr>
          <p:cNvPr id="9" name="Рисунок 8">
            <a:extLst>
              <a:ext uri="{FF2B5EF4-FFF2-40B4-BE49-F238E27FC236}">
                <a16:creationId xmlns:a16="http://schemas.microsoft.com/office/drawing/2014/main" id="{97ABEC78-64CE-C373-42D8-3400B4941A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7578" y="1103858"/>
            <a:ext cx="4131334" cy="2754223"/>
          </a:xfrm>
          <a:prstGeom prst="rect">
            <a:avLst/>
          </a:prstGeom>
        </p:spPr>
      </p:pic>
    </p:spTree>
    <p:extLst>
      <p:ext uri="{BB962C8B-B14F-4D97-AF65-F5344CB8AC3E}">
        <p14:creationId xmlns:p14="http://schemas.microsoft.com/office/powerpoint/2010/main" val="841574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271981" y="-665256"/>
            <a:ext cx="11078817" cy="2387600"/>
          </a:xfrm>
        </p:spPr>
        <p:txBody>
          <a:bodyPr>
            <a:normAutofit/>
          </a:bodyPr>
          <a:lstStyle/>
          <a:p>
            <a:r>
              <a:rPr lang="ru-RU" sz="4800" dirty="0">
                <a:latin typeface="Baron Neue Black Italic" panose="00000500000000000000" pitchFamily="50" charset="0"/>
              </a:rPr>
              <a:t>описание</a:t>
            </a:r>
          </a:p>
        </p:txBody>
      </p:sp>
      <p:sp>
        <p:nvSpPr>
          <p:cNvPr id="14" name="TextBox 13"/>
          <p:cNvSpPr txBox="1"/>
          <p:nvPr/>
        </p:nvSpPr>
        <p:spPr>
          <a:xfrm>
            <a:off x="1479149" y="414018"/>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562471" y="2184805"/>
            <a:ext cx="7973282" cy="1938992"/>
          </a:xfrm>
          <a:prstGeom prst="rect">
            <a:avLst/>
          </a:prstGeom>
        </p:spPr>
        <p:txBody>
          <a:bodyPr wrap="square">
            <a:spAutoFit/>
          </a:bodyPr>
          <a:lstStyle/>
          <a:p>
            <a:r>
              <a:rPr lang="en-US" sz="2400" b="1" i="0" dirty="0">
                <a:effectLst/>
                <a:latin typeface="Baron Neue" panose="020B0000000000000000" pitchFamily="34" charset="0"/>
              </a:rPr>
              <a:t>-&gt;</a:t>
            </a:r>
            <a:r>
              <a:rPr lang="ru-RU" sz="2400" b="1" dirty="0">
                <a:latin typeface="Baron Neue" panose="020B0000000000000000" pitchFamily="34" charset="0"/>
              </a:rPr>
              <a:t> </a:t>
            </a:r>
            <a:r>
              <a:rPr lang="ru-RU" sz="2400" b="1" i="0" dirty="0">
                <a:effectLst/>
                <a:latin typeface="Baron Neue" panose="020B0000000000000000" pitchFamily="34" charset="0"/>
              </a:rPr>
              <a:t>Казань — крупный центр экскурсионно-познавательного, этнографического и гастрономического туризма</a:t>
            </a:r>
            <a:r>
              <a:rPr lang="ru-RU" sz="2400" b="0" i="0" dirty="0">
                <a:effectLst/>
                <a:latin typeface="Baron Neue" panose="020B0000000000000000" pitchFamily="34" charset="0"/>
              </a:rPr>
              <a:t>. Входит в расширенное Золотое кольцо России — популярный туристический маршрут.</a:t>
            </a:r>
            <a:endParaRPr lang="ru-RU" sz="3600" b="1" dirty="0">
              <a:latin typeface="Baron Neue" panose="020B0000000000000000" pitchFamily="34" charset="0"/>
            </a:endParaRPr>
          </a:p>
        </p:txBody>
      </p:sp>
    </p:spTree>
    <p:extLst>
      <p:ext uri="{BB962C8B-B14F-4D97-AF65-F5344CB8AC3E}">
        <p14:creationId xmlns:p14="http://schemas.microsoft.com/office/powerpoint/2010/main" val="697745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125584" y="-615560"/>
            <a:ext cx="11078817" cy="2387600"/>
          </a:xfrm>
        </p:spPr>
        <p:txBody>
          <a:bodyPr>
            <a:normAutofit/>
          </a:bodyPr>
          <a:lstStyle/>
          <a:p>
            <a:r>
              <a:rPr lang="ru-RU" sz="4800" dirty="0">
                <a:latin typeface="Baron Neue Black Italic" panose="00000500000000000000" pitchFamily="50" charset="0"/>
              </a:rPr>
              <a:t>Как добраться?</a:t>
            </a:r>
          </a:p>
        </p:txBody>
      </p:sp>
      <p:sp>
        <p:nvSpPr>
          <p:cNvPr id="14" name="TextBox 13"/>
          <p:cNvSpPr txBox="1"/>
          <p:nvPr/>
        </p:nvSpPr>
        <p:spPr>
          <a:xfrm>
            <a:off x="1479149" y="414018"/>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407199" y="1938583"/>
            <a:ext cx="11247091" cy="1138773"/>
          </a:xfrm>
          <a:prstGeom prst="rect">
            <a:avLst/>
          </a:prstGeom>
        </p:spPr>
        <p:txBody>
          <a:bodyPr wrap="square">
            <a:spAutoFit/>
          </a:bodyPr>
          <a:lstStyle/>
          <a:p>
            <a:r>
              <a:rPr lang="en-US" sz="2400" b="1" i="0" dirty="0">
                <a:effectLst/>
                <a:latin typeface="Baron Neue" panose="020B0000000000000000" pitchFamily="34" charset="0"/>
              </a:rPr>
              <a:t>-&gt;</a:t>
            </a:r>
            <a:r>
              <a:rPr lang="ru-RU" sz="2400" b="1" i="0" dirty="0">
                <a:effectLst/>
                <a:latin typeface="Baron Neue" panose="020B0000000000000000" pitchFamily="34" charset="0"/>
              </a:rPr>
              <a:t> машина: </a:t>
            </a:r>
            <a:r>
              <a:rPr lang="ru-RU" sz="2200" b="0" i="0" dirty="0">
                <a:solidFill>
                  <a:srgbClr val="000000"/>
                </a:solidFill>
                <a:effectLst/>
                <a:latin typeface="Baron Neue" panose="020B0000000000000000" pitchFamily="34" charset="0"/>
              </a:rPr>
              <a:t>Расстояние от Москвы до Казани по автомобильным дорогам составляет 830 км. Доехать можно за 12–14 часов — в зависимости от трафика на федеральной трассе М-7 «Волга».</a:t>
            </a:r>
            <a:endParaRPr lang="ru-RU" sz="2200" b="1" dirty="0">
              <a:solidFill>
                <a:schemeClr val="bg1"/>
              </a:solidFill>
              <a:latin typeface="Baron Neue" panose="020B0000000000000000" pitchFamily="34" charset="0"/>
            </a:endParaRPr>
          </a:p>
        </p:txBody>
      </p:sp>
      <p:sp>
        <p:nvSpPr>
          <p:cNvPr id="2" name="Прямоугольник 1">
            <a:extLst>
              <a:ext uri="{FF2B5EF4-FFF2-40B4-BE49-F238E27FC236}">
                <a16:creationId xmlns:a16="http://schemas.microsoft.com/office/drawing/2014/main" id="{9228019E-244A-8CF1-BB5A-98F7DD7C19F0}"/>
              </a:ext>
            </a:extLst>
          </p:cNvPr>
          <p:cNvSpPr/>
          <p:nvPr/>
        </p:nvSpPr>
        <p:spPr>
          <a:xfrm>
            <a:off x="372692" y="3144332"/>
            <a:ext cx="11629529" cy="1477328"/>
          </a:xfrm>
          <a:prstGeom prst="rect">
            <a:avLst/>
          </a:prstGeom>
        </p:spPr>
        <p:txBody>
          <a:bodyPr wrap="square">
            <a:spAutoFit/>
          </a:bodyPr>
          <a:lstStyle/>
          <a:p>
            <a:r>
              <a:rPr lang="en-US" sz="2400" b="1" i="0" dirty="0">
                <a:effectLst/>
                <a:latin typeface="Baron Neue" panose="020B0000000000000000" pitchFamily="34" charset="0"/>
              </a:rPr>
              <a:t>-&gt;</a:t>
            </a:r>
            <a:r>
              <a:rPr lang="ru-RU" sz="2400" b="1" i="0" dirty="0">
                <a:effectLst/>
                <a:latin typeface="Baron Neue" panose="020B0000000000000000" pitchFamily="34" charset="0"/>
              </a:rPr>
              <a:t> поезд: </a:t>
            </a:r>
            <a:r>
              <a:rPr lang="ru-RU" sz="2200" b="0" i="0" dirty="0">
                <a:solidFill>
                  <a:srgbClr val="000000"/>
                </a:solidFill>
                <a:effectLst/>
                <a:latin typeface="Baron Neue" panose="020B0000000000000000" pitchFamily="34" charset="0"/>
              </a:rPr>
              <a:t>Расстояние от Москвы до Казани по железной дороге — 918 км. В среднем поездка на поезде займёт от 11 до 14 часов. Ежедневно с Казанского и Восточного вокзалов отправляется около семи-девяти рейсов до Казани.</a:t>
            </a:r>
            <a:endParaRPr lang="ru-RU" sz="2200" b="1" dirty="0">
              <a:solidFill>
                <a:schemeClr val="bg1"/>
              </a:solidFill>
              <a:latin typeface="Baron Neue" panose="020B0000000000000000" pitchFamily="34" charset="0"/>
            </a:endParaRPr>
          </a:p>
        </p:txBody>
      </p:sp>
      <p:sp>
        <p:nvSpPr>
          <p:cNvPr id="3" name="Прямоугольник 2">
            <a:extLst>
              <a:ext uri="{FF2B5EF4-FFF2-40B4-BE49-F238E27FC236}">
                <a16:creationId xmlns:a16="http://schemas.microsoft.com/office/drawing/2014/main" id="{E8FB1B3C-94F7-977B-AA4D-A96FEBE4BDD8}"/>
              </a:ext>
            </a:extLst>
          </p:cNvPr>
          <p:cNvSpPr/>
          <p:nvPr/>
        </p:nvSpPr>
        <p:spPr>
          <a:xfrm>
            <a:off x="373572" y="4699298"/>
            <a:ext cx="11834801" cy="1815882"/>
          </a:xfrm>
          <a:prstGeom prst="rect">
            <a:avLst/>
          </a:prstGeom>
        </p:spPr>
        <p:txBody>
          <a:bodyPr wrap="square">
            <a:spAutoFit/>
          </a:bodyPr>
          <a:lstStyle/>
          <a:p>
            <a:r>
              <a:rPr lang="en-US" sz="2400" b="1" i="0" dirty="0">
                <a:effectLst/>
                <a:latin typeface="Baron Neue" panose="020B0000000000000000" pitchFamily="34" charset="0"/>
              </a:rPr>
              <a:t>-&gt;</a:t>
            </a:r>
            <a:r>
              <a:rPr lang="ru-RU" sz="2400" b="1" i="0" dirty="0">
                <a:effectLst/>
                <a:latin typeface="Baron Neue" panose="020B0000000000000000" pitchFamily="34" charset="0"/>
              </a:rPr>
              <a:t> самолёт: </a:t>
            </a:r>
            <a:r>
              <a:rPr lang="ru-RU" sz="2200" b="0" i="0" dirty="0">
                <a:solidFill>
                  <a:srgbClr val="000000"/>
                </a:solidFill>
                <a:effectLst/>
                <a:latin typeface="Baron Neue" panose="020B0000000000000000" pitchFamily="34" charset="0"/>
              </a:rPr>
              <a:t>Рейсы есть из московских аэропортов Шереметьево (больше всего), Внуково, Домодедово. Прилетают в международный аэропорт Казани, который находится в 26 км от центра города. Более 15 прямых рейсов предлагают авиакомпании «Победа», </a:t>
            </a:r>
            <a:r>
              <a:rPr lang="ru-RU" sz="2200" b="0" i="0" dirty="0" err="1">
                <a:solidFill>
                  <a:srgbClr val="000000"/>
                </a:solidFill>
                <a:effectLst/>
                <a:latin typeface="Baron Neue" panose="020B0000000000000000" pitchFamily="34" charset="0"/>
              </a:rPr>
              <a:t>Smartavia</a:t>
            </a:r>
            <a:r>
              <a:rPr lang="ru-RU" sz="2200" b="0" i="0" dirty="0">
                <a:solidFill>
                  <a:srgbClr val="000000"/>
                </a:solidFill>
                <a:effectLst/>
                <a:latin typeface="Baron Neue" panose="020B0000000000000000" pitchFamily="34" charset="0"/>
              </a:rPr>
              <a:t>, «Аэрофлот», «Россия», S7 Airlines, </a:t>
            </a:r>
            <a:r>
              <a:rPr lang="ru-RU" sz="2200" b="0" i="0" dirty="0" err="1">
                <a:solidFill>
                  <a:srgbClr val="000000"/>
                </a:solidFill>
                <a:effectLst/>
                <a:latin typeface="Baron Neue" panose="020B0000000000000000" pitchFamily="34" charset="0"/>
              </a:rPr>
              <a:t>Nordwind</a:t>
            </a:r>
            <a:r>
              <a:rPr lang="ru-RU" sz="2200" b="0" i="0" dirty="0">
                <a:solidFill>
                  <a:srgbClr val="000000"/>
                </a:solidFill>
                <a:effectLst/>
                <a:latin typeface="Baron Neue" panose="020B0000000000000000" pitchFamily="34" charset="0"/>
              </a:rPr>
              <a:t>. Среднее время полёта — 1 час 45 минут. </a:t>
            </a:r>
            <a:endParaRPr lang="ru-RU" sz="2200" b="1" dirty="0">
              <a:solidFill>
                <a:schemeClr val="bg1"/>
              </a:solidFill>
              <a:latin typeface="Baron Neue" panose="020B0000000000000000" pitchFamily="34" charset="0"/>
            </a:endParaRPr>
          </a:p>
        </p:txBody>
      </p:sp>
    </p:spTree>
    <p:extLst>
      <p:ext uri="{BB962C8B-B14F-4D97-AF65-F5344CB8AC3E}">
        <p14:creationId xmlns:p14="http://schemas.microsoft.com/office/powerpoint/2010/main" val="1656935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271981" y="-665256"/>
            <a:ext cx="11078817" cy="2387600"/>
          </a:xfrm>
        </p:spPr>
        <p:txBody>
          <a:bodyPr>
            <a:normAutofit/>
          </a:bodyPr>
          <a:lstStyle/>
          <a:p>
            <a:r>
              <a:rPr lang="ru-RU" sz="4800" dirty="0">
                <a:latin typeface="Baron Neue Black Italic" panose="00000500000000000000" pitchFamily="50" charset="0"/>
              </a:rPr>
              <a:t>формат</a:t>
            </a:r>
          </a:p>
        </p:txBody>
      </p:sp>
      <p:sp>
        <p:nvSpPr>
          <p:cNvPr id="14" name="TextBox 13"/>
          <p:cNvSpPr txBox="1"/>
          <p:nvPr/>
        </p:nvSpPr>
        <p:spPr>
          <a:xfrm>
            <a:off x="1479149" y="414018"/>
            <a:ext cx="3171061" cy="1107996"/>
          </a:xfrm>
          <a:prstGeom prst="rect">
            <a:avLst/>
          </a:prstGeom>
          <a:noFill/>
        </p:spPr>
        <p:txBody>
          <a:bodyPr wrap="none" rtlCol="0">
            <a:spAutoFit/>
          </a:bodyPr>
          <a:lstStyle/>
          <a:p>
            <a:r>
              <a:rPr lang="ru-RU" sz="6600" dirty="0" err="1">
                <a:solidFill>
                  <a:schemeClr val="bg1"/>
                </a:solidFill>
                <a:latin typeface="Baron Neue Black Italic" panose="00000500000000000000" pitchFamily="50" charset="0"/>
              </a:rPr>
              <a:t>казань</a:t>
            </a:r>
            <a:endParaRPr lang="ru-RU" sz="6600" dirty="0">
              <a:solidFill>
                <a:schemeClr val="bg1"/>
              </a:solidFill>
              <a:latin typeface="Baron Neue Black Italic" panose="00000500000000000000" pitchFamily="50" charset="0"/>
            </a:endParaRPr>
          </a:p>
        </p:txBody>
      </p:sp>
      <p:sp>
        <p:nvSpPr>
          <p:cNvPr id="34" name="Прямоугольник 33"/>
          <p:cNvSpPr/>
          <p:nvPr/>
        </p:nvSpPr>
        <p:spPr>
          <a:xfrm>
            <a:off x="2460283" y="1686658"/>
            <a:ext cx="7973282" cy="461665"/>
          </a:xfrm>
          <a:prstGeom prst="rect">
            <a:avLst/>
          </a:prstGeom>
        </p:spPr>
        <p:txBody>
          <a:bodyPr wrap="square">
            <a:spAutoFit/>
          </a:bodyPr>
          <a:lstStyle/>
          <a:p>
            <a:r>
              <a:rPr lang="en-US" sz="2400" b="1" i="0" dirty="0">
                <a:effectLst/>
                <a:latin typeface="Baron Neue" panose="020B0000000000000000" pitchFamily="34" charset="0"/>
              </a:rPr>
              <a:t>-&gt;</a:t>
            </a:r>
            <a:r>
              <a:rPr lang="ru-RU" sz="2400" b="1" dirty="0">
                <a:latin typeface="Baron Neue" panose="020B0000000000000000" pitchFamily="34" charset="0"/>
              </a:rPr>
              <a:t> Этнографически – научный маршрут</a:t>
            </a:r>
            <a:r>
              <a:rPr lang="en-US" sz="2400" b="1" dirty="0">
                <a:latin typeface="Baron Neue" panose="020B0000000000000000" pitchFamily="34" charset="0"/>
              </a:rPr>
              <a:t> &lt;-</a:t>
            </a:r>
            <a:endParaRPr lang="ru-RU" sz="3600" b="1" dirty="0">
              <a:solidFill>
                <a:schemeClr val="bg1"/>
              </a:solidFill>
              <a:latin typeface="Baron Neue" panose="020B0000000000000000" pitchFamily="34" charset="0"/>
            </a:endParaRPr>
          </a:p>
        </p:txBody>
      </p:sp>
      <p:sp>
        <p:nvSpPr>
          <p:cNvPr id="2" name="Прямоугольник 1">
            <a:extLst>
              <a:ext uri="{FF2B5EF4-FFF2-40B4-BE49-F238E27FC236}">
                <a16:creationId xmlns:a16="http://schemas.microsoft.com/office/drawing/2014/main" id="{A6A86753-FA03-1610-70D2-DA08D1174B5B}"/>
              </a:ext>
            </a:extLst>
          </p:cNvPr>
          <p:cNvSpPr/>
          <p:nvPr/>
        </p:nvSpPr>
        <p:spPr>
          <a:xfrm>
            <a:off x="458955" y="2732596"/>
            <a:ext cx="7973282" cy="584775"/>
          </a:xfrm>
          <a:prstGeom prst="rect">
            <a:avLst/>
          </a:prstGeom>
        </p:spPr>
        <p:txBody>
          <a:bodyPr wrap="square">
            <a:spAutoFit/>
          </a:bodyPr>
          <a:lstStyle/>
          <a:p>
            <a:pPr marL="571500" indent="-571500">
              <a:buFont typeface="Arial" panose="020B0604020202020204" pitchFamily="34" charset="0"/>
              <a:buChar char="•"/>
            </a:pPr>
            <a:r>
              <a:rPr lang="ru-RU" sz="3200" b="1" dirty="0">
                <a:latin typeface="Baron Neue" panose="020B0000000000000000" pitchFamily="34" charset="0"/>
              </a:rPr>
              <a:t>экскурсионный</a:t>
            </a:r>
          </a:p>
        </p:txBody>
      </p:sp>
      <p:sp>
        <p:nvSpPr>
          <p:cNvPr id="3" name="Прямоугольник 2">
            <a:extLst>
              <a:ext uri="{FF2B5EF4-FFF2-40B4-BE49-F238E27FC236}">
                <a16:creationId xmlns:a16="http://schemas.microsoft.com/office/drawing/2014/main" id="{3B7DCA59-C87C-0B25-C403-85CD2E655153}"/>
              </a:ext>
            </a:extLst>
          </p:cNvPr>
          <p:cNvSpPr/>
          <p:nvPr/>
        </p:nvSpPr>
        <p:spPr>
          <a:xfrm>
            <a:off x="1280786" y="4290524"/>
            <a:ext cx="7973282" cy="584775"/>
          </a:xfrm>
          <a:prstGeom prst="rect">
            <a:avLst/>
          </a:prstGeom>
        </p:spPr>
        <p:txBody>
          <a:bodyPr wrap="square">
            <a:spAutoFit/>
          </a:bodyPr>
          <a:lstStyle/>
          <a:p>
            <a:pPr marL="571500" indent="-571500">
              <a:buFont typeface="Arial" panose="020B0604020202020204" pitchFamily="34" charset="0"/>
              <a:buChar char="•"/>
            </a:pPr>
            <a:r>
              <a:rPr lang="ru-RU" sz="3200" b="1" dirty="0">
                <a:latin typeface="Baron Neue" panose="020B0000000000000000" pitchFamily="34" charset="0"/>
              </a:rPr>
              <a:t>образовательный</a:t>
            </a:r>
          </a:p>
        </p:txBody>
      </p:sp>
      <p:sp>
        <p:nvSpPr>
          <p:cNvPr id="4" name="Прямоугольник 3">
            <a:extLst>
              <a:ext uri="{FF2B5EF4-FFF2-40B4-BE49-F238E27FC236}">
                <a16:creationId xmlns:a16="http://schemas.microsoft.com/office/drawing/2014/main" id="{4BC3967F-8D44-6DD0-2FCB-AB34403F9F7F}"/>
              </a:ext>
            </a:extLst>
          </p:cNvPr>
          <p:cNvSpPr/>
          <p:nvPr/>
        </p:nvSpPr>
        <p:spPr>
          <a:xfrm>
            <a:off x="6820195" y="2306617"/>
            <a:ext cx="7973282" cy="584775"/>
          </a:xfrm>
          <a:prstGeom prst="rect">
            <a:avLst/>
          </a:prstGeom>
        </p:spPr>
        <p:txBody>
          <a:bodyPr wrap="square">
            <a:spAutoFit/>
          </a:bodyPr>
          <a:lstStyle/>
          <a:p>
            <a:pPr marL="571500" indent="-571500">
              <a:buFont typeface="Arial" panose="020B0604020202020204" pitchFamily="34" charset="0"/>
              <a:buChar char="•"/>
            </a:pPr>
            <a:r>
              <a:rPr lang="ru-RU" sz="3200" b="1" dirty="0">
                <a:latin typeface="Baron Neue" panose="020B0000000000000000" pitchFamily="34" charset="0"/>
              </a:rPr>
              <a:t>исторический</a:t>
            </a:r>
          </a:p>
        </p:txBody>
      </p:sp>
      <p:sp>
        <p:nvSpPr>
          <p:cNvPr id="5" name="Прямоугольник 4">
            <a:extLst>
              <a:ext uri="{FF2B5EF4-FFF2-40B4-BE49-F238E27FC236}">
                <a16:creationId xmlns:a16="http://schemas.microsoft.com/office/drawing/2014/main" id="{5136E6CF-92DA-8DE3-B32A-0C006D749B76}"/>
              </a:ext>
            </a:extLst>
          </p:cNvPr>
          <p:cNvSpPr/>
          <p:nvPr/>
        </p:nvSpPr>
        <p:spPr>
          <a:xfrm>
            <a:off x="6820195" y="2312967"/>
            <a:ext cx="7973282" cy="584775"/>
          </a:xfrm>
          <a:prstGeom prst="rect">
            <a:avLst/>
          </a:prstGeom>
        </p:spPr>
        <p:txBody>
          <a:bodyPr wrap="square">
            <a:spAutoFit/>
          </a:bodyPr>
          <a:lstStyle/>
          <a:p>
            <a:pPr marL="571500" indent="-571500">
              <a:buFont typeface="Arial" panose="020B0604020202020204" pitchFamily="34" charset="0"/>
              <a:buChar char="•"/>
            </a:pPr>
            <a:r>
              <a:rPr lang="ru-RU" sz="3200" b="1" dirty="0">
                <a:latin typeface="Baron Neue" panose="020B0000000000000000" pitchFamily="34" charset="0"/>
              </a:rPr>
              <a:t>исторический</a:t>
            </a:r>
          </a:p>
        </p:txBody>
      </p:sp>
      <p:sp>
        <p:nvSpPr>
          <p:cNvPr id="6" name="Прямоугольник 5">
            <a:extLst>
              <a:ext uri="{FF2B5EF4-FFF2-40B4-BE49-F238E27FC236}">
                <a16:creationId xmlns:a16="http://schemas.microsoft.com/office/drawing/2014/main" id="{A41FF3E3-71CC-8EC2-03AC-F3A4769E1DD1}"/>
              </a:ext>
            </a:extLst>
          </p:cNvPr>
          <p:cNvSpPr/>
          <p:nvPr/>
        </p:nvSpPr>
        <p:spPr>
          <a:xfrm>
            <a:off x="4650210" y="3511560"/>
            <a:ext cx="7973282" cy="584775"/>
          </a:xfrm>
          <a:prstGeom prst="rect">
            <a:avLst/>
          </a:prstGeom>
        </p:spPr>
        <p:txBody>
          <a:bodyPr wrap="square">
            <a:spAutoFit/>
          </a:bodyPr>
          <a:lstStyle/>
          <a:p>
            <a:pPr marL="571500" indent="-571500">
              <a:buFont typeface="Arial" panose="020B0604020202020204" pitchFamily="34" charset="0"/>
              <a:buChar char="•"/>
            </a:pPr>
            <a:r>
              <a:rPr lang="ru-RU" sz="3200" b="1" dirty="0">
                <a:latin typeface="Baron Neue" panose="020B0000000000000000" pitchFamily="34" charset="0"/>
              </a:rPr>
              <a:t>культурный</a:t>
            </a:r>
          </a:p>
        </p:txBody>
      </p:sp>
      <p:sp>
        <p:nvSpPr>
          <p:cNvPr id="7" name="Прямоугольник 6">
            <a:extLst>
              <a:ext uri="{FF2B5EF4-FFF2-40B4-BE49-F238E27FC236}">
                <a16:creationId xmlns:a16="http://schemas.microsoft.com/office/drawing/2014/main" id="{CB04903B-0040-7CAA-B96C-5BA540F39E18}"/>
              </a:ext>
            </a:extLst>
          </p:cNvPr>
          <p:cNvSpPr/>
          <p:nvPr/>
        </p:nvSpPr>
        <p:spPr>
          <a:xfrm>
            <a:off x="5503065" y="5556064"/>
            <a:ext cx="7973282" cy="584775"/>
          </a:xfrm>
          <a:prstGeom prst="rect">
            <a:avLst/>
          </a:prstGeom>
        </p:spPr>
        <p:txBody>
          <a:bodyPr wrap="square">
            <a:spAutoFit/>
          </a:bodyPr>
          <a:lstStyle/>
          <a:p>
            <a:pPr marL="571500" indent="-571500">
              <a:buFont typeface="Arial" panose="020B0604020202020204" pitchFamily="34" charset="0"/>
              <a:buChar char="•"/>
            </a:pPr>
            <a:r>
              <a:rPr lang="ru-RU" sz="3200" b="1" dirty="0">
                <a:latin typeface="Baron Neue" panose="020B0000000000000000" pitchFamily="34" charset="0"/>
              </a:rPr>
              <a:t>этнографический</a:t>
            </a:r>
          </a:p>
        </p:txBody>
      </p:sp>
    </p:spTree>
    <p:extLst>
      <p:ext uri="{BB962C8B-B14F-4D97-AF65-F5344CB8AC3E}">
        <p14:creationId xmlns:p14="http://schemas.microsoft.com/office/powerpoint/2010/main" val="304748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15" name="TextBox 14"/>
          <p:cNvSpPr txBox="1"/>
          <p:nvPr/>
        </p:nvSpPr>
        <p:spPr>
          <a:xfrm>
            <a:off x="562471" y="69089"/>
            <a:ext cx="5639685" cy="1862048"/>
          </a:xfrm>
          <a:prstGeom prst="rect">
            <a:avLst/>
          </a:prstGeom>
          <a:noFill/>
        </p:spPr>
        <p:txBody>
          <a:bodyPr wrap="none" rtlCol="0">
            <a:spAutoFit/>
          </a:bodyPr>
          <a:lstStyle/>
          <a:p>
            <a:r>
              <a:rPr lang="ru-RU" sz="11500" dirty="0">
                <a:solidFill>
                  <a:srgbClr val="FD9731"/>
                </a:solidFill>
                <a:latin typeface="Baron Neue Black Italic" panose="00000500000000000000" pitchFamily="50" charset="0"/>
              </a:rPr>
              <a:t>туризм</a:t>
            </a:r>
          </a:p>
        </p:txBody>
      </p:sp>
      <p:sp>
        <p:nvSpPr>
          <p:cNvPr id="33" name="Заголовок 1"/>
          <p:cNvSpPr>
            <a:spLocks noGrp="1"/>
          </p:cNvSpPr>
          <p:nvPr>
            <p:ph type="ctrTitle"/>
          </p:nvPr>
        </p:nvSpPr>
        <p:spPr>
          <a:xfrm>
            <a:off x="165340" y="-615560"/>
            <a:ext cx="11078817" cy="2387600"/>
          </a:xfrm>
        </p:spPr>
        <p:txBody>
          <a:bodyPr>
            <a:normAutofit/>
          </a:bodyPr>
          <a:lstStyle/>
          <a:p>
            <a:r>
              <a:rPr lang="ru-RU" sz="4800" dirty="0">
                <a:latin typeface="Baron Neue Black Italic" panose="00000500000000000000" pitchFamily="50" charset="0"/>
              </a:rPr>
              <a:t>уникальность</a:t>
            </a:r>
          </a:p>
        </p:txBody>
      </p:sp>
      <p:sp>
        <p:nvSpPr>
          <p:cNvPr id="14" name="TextBox 13"/>
          <p:cNvSpPr txBox="1"/>
          <p:nvPr/>
        </p:nvSpPr>
        <p:spPr>
          <a:xfrm>
            <a:off x="1479149" y="414018"/>
            <a:ext cx="3520516" cy="1107996"/>
          </a:xfrm>
          <a:prstGeom prst="rect">
            <a:avLst/>
          </a:prstGeom>
          <a:noFill/>
        </p:spPr>
        <p:txBody>
          <a:bodyPr wrap="none" rtlCol="0">
            <a:spAutoFit/>
          </a:bodyPr>
          <a:lstStyle/>
          <a:p>
            <a:r>
              <a:rPr lang="ru-RU" sz="6600" dirty="0">
                <a:solidFill>
                  <a:schemeClr val="bg1"/>
                </a:solidFill>
                <a:latin typeface="Baron Neue Black Italic" panose="00000500000000000000" pitchFamily="50" charset="0"/>
              </a:rPr>
              <a:t>регион</a:t>
            </a:r>
          </a:p>
        </p:txBody>
      </p:sp>
      <p:sp>
        <p:nvSpPr>
          <p:cNvPr id="34" name="Прямоугольник 33"/>
          <p:cNvSpPr/>
          <p:nvPr/>
        </p:nvSpPr>
        <p:spPr>
          <a:xfrm>
            <a:off x="562471" y="1995024"/>
            <a:ext cx="8836506" cy="1938992"/>
          </a:xfrm>
          <a:prstGeom prst="rect">
            <a:avLst/>
          </a:prstGeom>
        </p:spPr>
        <p:txBody>
          <a:bodyPr wrap="square">
            <a:spAutoFit/>
          </a:bodyPr>
          <a:lstStyle/>
          <a:p>
            <a:r>
              <a:rPr lang="en-US" sz="2400" b="1" i="0" dirty="0">
                <a:effectLst/>
                <a:latin typeface="Baron Neue" panose="020B0000000000000000" pitchFamily="34" charset="0"/>
              </a:rPr>
              <a:t>-&gt;</a:t>
            </a:r>
            <a:r>
              <a:rPr lang="ru-RU" sz="2400" b="1" dirty="0">
                <a:latin typeface="Baron Neue" panose="020B0000000000000000" pitchFamily="34" charset="0"/>
              </a:rPr>
              <a:t> Маршрут нацелен на развитие молодежи в возрасте от 14 до 35 лет в областях науки и этнографии</a:t>
            </a:r>
            <a:r>
              <a:rPr lang="en-US" sz="2400" b="1" dirty="0">
                <a:latin typeface="Baron Neue" panose="020B0000000000000000" pitchFamily="34" charset="0"/>
              </a:rPr>
              <a:t>. </a:t>
            </a:r>
            <a:r>
              <a:rPr lang="ru-RU" sz="2400" b="1" dirty="0">
                <a:latin typeface="Baron Neue" panose="020B0000000000000000" pitchFamily="34" charset="0"/>
              </a:rPr>
              <a:t>Он рассчитан на комплексное познание современных технологий в сочетании с национальными традициями и т.п.</a:t>
            </a:r>
            <a:endParaRPr lang="ru-RU" sz="3600" b="1" dirty="0">
              <a:solidFill>
                <a:schemeClr val="bg1"/>
              </a:solidFill>
              <a:latin typeface="Baron Neue" panose="020B0000000000000000" pitchFamily="34" charset="0"/>
            </a:endParaRPr>
          </a:p>
        </p:txBody>
      </p:sp>
    </p:spTree>
    <p:extLst>
      <p:ext uri="{BB962C8B-B14F-4D97-AF65-F5344CB8AC3E}">
        <p14:creationId xmlns:p14="http://schemas.microsoft.com/office/powerpoint/2010/main" val="1850056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7D04"/>
        </a:solidFill>
        <a:effectLst/>
      </p:bgPr>
    </p:bg>
    <p:spTree>
      <p:nvGrpSpPr>
        <p:cNvPr id="1" name=""/>
        <p:cNvGrpSpPr/>
        <p:nvPr/>
      </p:nvGrpSpPr>
      <p:grpSpPr>
        <a:xfrm>
          <a:off x="0" y="0"/>
          <a:ext cx="0" cy="0"/>
          <a:chOff x="0" y="0"/>
          <a:chExt cx="0" cy="0"/>
        </a:xfrm>
      </p:grpSpPr>
      <p:sp>
        <p:nvSpPr>
          <p:cNvPr id="33" name="Заголовок 1"/>
          <p:cNvSpPr>
            <a:spLocks noGrp="1"/>
          </p:cNvSpPr>
          <p:nvPr>
            <p:ph type="ctrTitle"/>
          </p:nvPr>
        </p:nvSpPr>
        <p:spPr>
          <a:xfrm>
            <a:off x="-2885973" y="-817258"/>
            <a:ext cx="11078817" cy="2387600"/>
          </a:xfrm>
        </p:spPr>
        <p:txBody>
          <a:bodyPr>
            <a:normAutofit/>
          </a:bodyPr>
          <a:lstStyle/>
          <a:p>
            <a:r>
              <a:rPr lang="en-US" sz="4800" dirty="0">
                <a:latin typeface="Baron Neue Black Italic" panose="00000500000000000000" pitchFamily="50" charset="0"/>
              </a:rPr>
              <a:t>b2c</a:t>
            </a:r>
            <a:endParaRPr lang="ru-RU" sz="4800" dirty="0">
              <a:latin typeface="Baron Neue Black Italic" panose="00000500000000000000" pitchFamily="50" charset="0"/>
            </a:endParaRPr>
          </a:p>
        </p:txBody>
      </p:sp>
      <p:sp>
        <p:nvSpPr>
          <p:cNvPr id="14" name="TextBox 13"/>
          <p:cNvSpPr txBox="1"/>
          <p:nvPr/>
        </p:nvSpPr>
        <p:spPr>
          <a:xfrm>
            <a:off x="982192" y="196690"/>
            <a:ext cx="1356462" cy="1107996"/>
          </a:xfrm>
          <a:prstGeom prst="rect">
            <a:avLst/>
          </a:prstGeom>
          <a:noFill/>
        </p:spPr>
        <p:txBody>
          <a:bodyPr wrap="none" rtlCol="0">
            <a:spAutoFit/>
          </a:bodyPr>
          <a:lstStyle/>
          <a:p>
            <a:r>
              <a:rPr lang="ru-RU" sz="6600" dirty="0">
                <a:solidFill>
                  <a:schemeClr val="bg1"/>
                </a:solidFill>
                <a:latin typeface="Baron Neue Black Italic" panose="00000500000000000000" pitchFamily="50" charset="0"/>
              </a:rPr>
              <a:t>ЦА</a:t>
            </a:r>
          </a:p>
        </p:txBody>
      </p:sp>
      <p:sp>
        <p:nvSpPr>
          <p:cNvPr id="34" name="Прямоугольник 33"/>
          <p:cNvSpPr/>
          <p:nvPr/>
        </p:nvSpPr>
        <p:spPr>
          <a:xfrm>
            <a:off x="562471" y="2318634"/>
            <a:ext cx="7973282" cy="1569660"/>
          </a:xfrm>
          <a:prstGeom prst="rect">
            <a:avLst/>
          </a:prstGeom>
        </p:spPr>
        <p:txBody>
          <a:bodyPr wrap="square">
            <a:spAutoFit/>
          </a:bodyPr>
          <a:lstStyle/>
          <a:p>
            <a:r>
              <a:rPr lang="en-US" sz="2400" b="1" i="0" dirty="0">
                <a:effectLst/>
                <a:latin typeface="Baron Neue" panose="020B0000000000000000" pitchFamily="34" charset="0"/>
              </a:rPr>
              <a:t>-&gt;</a:t>
            </a:r>
            <a:r>
              <a:rPr lang="ru-RU" sz="2400" b="1" i="0" dirty="0">
                <a:effectLst/>
                <a:latin typeface="Baron Neue" panose="020B0000000000000000" pitchFamily="34" charset="0"/>
              </a:rPr>
              <a:t> Маршрут рассчитан на молодёжь 14 – 35 лет, увлекающуюся наукой и/или изучением культуры народов. </a:t>
            </a:r>
            <a:r>
              <a:rPr lang="ru-RU" sz="2400" b="1" dirty="0">
                <a:latin typeface="Baron Neue" panose="020B0000000000000000" pitchFamily="34" charset="0"/>
              </a:rPr>
              <a:t>Но возможны и другие категории молодёжи/населения.</a:t>
            </a:r>
            <a:endParaRPr lang="ru-RU" sz="3600" b="1" dirty="0">
              <a:solidFill>
                <a:schemeClr val="bg1"/>
              </a:solidFill>
              <a:latin typeface="Baron Neue" panose="020B0000000000000000" pitchFamily="34" charset="0"/>
            </a:endParaRPr>
          </a:p>
        </p:txBody>
      </p:sp>
    </p:spTree>
    <p:extLst>
      <p:ext uri="{BB962C8B-B14F-4D97-AF65-F5344CB8AC3E}">
        <p14:creationId xmlns:p14="http://schemas.microsoft.com/office/powerpoint/2010/main" val="3964725754"/>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TotalTime>
  <Words>1041</Words>
  <Application>Microsoft Office PowerPoint</Application>
  <PresentationFormat>Широкоэкранный</PresentationFormat>
  <Paragraphs>192</Paragraphs>
  <Slides>37</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37</vt:i4>
      </vt:variant>
    </vt:vector>
  </HeadingPairs>
  <TitlesOfParts>
    <vt:vector size="43" baseType="lpstr">
      <vt:lpstr>Arial</vt:lpstr>
      <vt:lpstr>Baron Neue</vt:lpstr>
      <vt:lpstr>Baron Neue Black Italic</vt:lpstr>
      <vt:lpstr>Calibri</vt:lpstr>
      <vt:lpstr>Calibri Light</vt:lpstr>
      <vt:lpstr>Тема Office</vt:lpstr>
      <vt:lpstr>Туристический     маршрут </vt:lpstr>
      <vt:lpstr>регион:</vt:lpstr>
      <vt:lpstr>казани</vt:lpstr>
      <vt:lpstr>Презентация PowerPoint</vt:lpstr>
      <vt:lpstr>описание</vt:lpstr>
      <vt:lpstr>Как добраться?</vt:lpstr>
      <vt:lpstr>формат</vt:lpstr>
      <vt:lpstr>уникальность</vt:lpstr>
      <vt:lpstr>b2c</vt:lpstr>
      <vt:lpstr>подробности</vt:lpstr>
      <vt:lpstr>маршрут</vt:lpstr>
      <vt:lpstr>маршрут</vt:lpstr>
      <vt:lpstr>маршрут</vt:lpstr>
      <vt:lpstr>гостиница</vt:lpstr>
      <vt:lpstr>номер</vt:lpstr>
      <vt:lpstr>экскурсия</vt:lpstr>
      <vt:lpstr>экскурсия</vt:lpstr>
      <vt:lpstr>экскурсия</vt:lpstr>
      <vt:lpstr>экскурсия</vt:lpstr>
      <vt:lpstr>маршрут</vt:lpstr>
      <vt:lpstr>экскурсия</vt:lpstr>
      <vt:lpstr>экскурсия</vt:lpstr>
      <vt:lpstr>экскурсия</vt:lpstr>
      <vt:lpstr>экскурсия</vt:lpstr>
      <vt:lpstr>экскурсия</vt:lpstr>
      <vt:lpstr>маршрут</vt:lpstr>
      <vt:lpstr>экскурсия</vt:lpstr>
      <vt:lpstr>экскурсия</vt:lpstr>
      <vt:lpstr>экскурсия</vt:lpstr>
      <vt:lpstr>маршрут</vt:lpstr>
      <vt:lpstr>экскурсия</vt:lpstr>
      <vt:lpstr>трансфер</vt:lpstr>
      <vt:lpstr>Безопасность</vt:lpstr>
      <vt:lpstr>итоги</vt:lpstr>
      <vt:lpstr>КОНТАКТЫ</vt:lpstr>
      <vt:lpstr>Полезные ссылки</vt:lpstr>
      <vt:lpstr>спасибо</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Культура России</dc:title>
  <dc:creator>user</dc:creator>
  <cp:lastModifiedBy>Student47-07</cp:lastModifiedBy>
  <cp:revision>27</cp:revision>
  <dcterms:created xsi:type="dcterms:W3CDTF">2024-03-19T20:13:42Z</dcterms:created>
  <dcterms:modified xsi:type="dcterms:W3CDTF">2025-02-19T09:08:37Z</dcterms:modified>
</cp:coreProperties>
</file>